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9"/>
  </p:notesMasterIdLst>
  <p:sldIdLst>
    <p:sldId id="599" r:id="rId3"/>
    <p:sldId id="259" r:id="rId4"/>
    <p:sldId id="264" r:id="rId5"/>
    <p:sldId id="648" r:id="rId6"/>
    <p:sldId id="649" r:id="rId7"/>
    <p:sldId id="650" r:id="rId8"/>
    <p:sldId id="651" r:id="rId9"/>
    <p:sldId id="652" r:id="rId10"/>
    <p:sldId id="653" r:id="rId11"/>
    <p:sldId id="654" r:id="rId12"/>
    <p:sldId id="655" r:id="rId13"/>
    <p:sldId id="656" r:id="rId14"/>
    <p:sldId id="638" r:id="rId15"/>
    <p:sldId id="640" r:id="rId16"/>
    <p:sldId id="603" r:id="rId17"/>
    <p:sldId id="601" r:id="rId18"/>
    <p:sldId id="602" r:id="rId19"/>
    <p:sldId id="639" r:id="rId20"/>
    <p:sldId id="642" r:id="rId21"/>
    <p:sldId id="643" r:id="rId22"/>
    <p:sldId id="644" r:id="rId23"/>
    <p:sldId id="604" r:id="rId24"/>
    <p:sldId id="606" r:id="rId25"/>
    <p:sldId id="607" r:id="rId26"/>
    <p:sldId id="605" r:id="rId27"/>
    <p:sldId id="610" r:id="rId28"/>
    <p:sldId id="612" r:id="rId29"/>
    <p:sldId id="611" r:id="rId30"/>
    <p:sldId id="613" r:id="rId31"/>
    <p:sldId id="609" r:id="rId32"/>
    <p:sldId id="615" r:id="rId33"/>
    <p:sldId id="616" r:id="rId34"/>
    <p:sldId id="619" r:id="rId35"/>
    <p:sldId id="620" r:id="rId36"/>
    <p:sldId id="621" r:id="rId37"/>
    <p:sldId id="622" r:id="rId38"/>
    <p:sldId id="624" r:id="rId39"/>
    <p:sldId id="623" r:id="rId40"/>
    <p:sldId id="625" r:id="rId41"/>
    <p:sldId id="626" r:id="rId42"/>
    <p:sldId id="627" r:id="rId43"/>
    <p:sldId id="628" r:id="rId44"/>
    <p:sldId id="629" r:id="rId45"/>
    <p:sldId id="633" r:id="rId46"/>
    <p:sldId id="630" r:id="rId47"/>
    <p:sldId id="632" r:id="rId48"/>
    <p:sldId id="631" r:id="rId49"/>
    <p:sldId id="635" r:id="rId50"/>
    <p:sldId id="636" r:id="rId51"/>
    <p:sldId id="637" r:id="rId52"/>
    <p:sldId id="641" r:id="rId53"/>
    <p:sldId id="645" r:id="rId54"/>
    <p:sldId id="646" r:id="rId55"/>
    <p:sldId id="440" r:id="rId56"/>
    <p:sldId id="482" r:id="rId57"/>
    <p:sldId id="657" r:id="rId58"/>
    <p:sldId id="658" r:id="rId59"/>
    <p:sldId id="659" r:id="rId60"/>
    <p:sldId id="472" r:id="rId61"/>
    <p:sldId id="473" r:id="rId62"/>
    <p:sldId id="474" r:id="rId63"/>
    <p:sldId id="475" r:id="rId64"/>
    <p:sldId id="476" r:id="rId65"/>
    <p:sldId id="471" r:id="rId66"/>
    <p:sldId id="477" r:id="rId67"/>
    <p:sldId id="478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9300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40" autoAdjust="0"/>
    <p:restoredTop sz="96327"/>
  </p:normalViewPr>
  <p:slideViewPr>
    <p:cSldViewPr snapToGrid="0" snapToObjects="1" showGuides="1">
      <p:cViewPr varScale="1">
        <p:scale>
          <a:sx n="152" d="100"/>
          <a:sy n="152" d="100"/>
        </p:scale>
        <p:origin x="520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github.com/pdgetrf/CSS143B/blob/master/homework/homework1/solution/problem_1/src/Main.java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ugs.openjdk.java.net/browse/JDK-5045582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dgetrf/CSS143B/tree/master/class2/ClassObjectReferenc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github.com/pdgetrf/CSS143B/tree/0b7ecead0e5e9a96cfab40c55fa3720da0c668fa/class2/pets/src" TargetMode="Externa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1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pdgetrf/CSS143B/tree/c3e373c7d60c99cc27702d0d9d8f5772b31b711f/class2/pets/src" TargetMode="External"/><Relationship Id="rId5" Type="http://schemas.openxmlformats.org/officeDocument/2006/relationships/image" Target="../media/image37.tiff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pdgetrf/CSS143B/tree/60728cb8c35cbd3c964f9e1509ad3525860f8963/class2/pets/src" TargetMode="Externa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github.com/pdgetrf/CSS143B/tree/60728cb8c35cbd3c964f9e1509ad3525860f8963/class2/pets/src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154577/polymorphism-vs-overriding-vs-overloading/154939#154939" TargetMode="Externa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github.com/pdgetrf/CSS143B/tree/0923565344a8e779f4b2f110f078898e8c440f9c/class2/pets/src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23rf.com/photo_52465854_stock-vector-passengers-in-queue-waiting-check-in-counters-at-airport.html" TargetMode="External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ubernetes/kubernetes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verfire.com/articles/queueing-in-the-linux-network-stack/" TargetMode="External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vger.kernel.org/~davem/skb.html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hyperskill.org/learn/step/5355" TargetMode="External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www.cprogramming.com/tutorial/modulus.html" TargetMode="Externa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dgetrf/CSS143B/tree/master/class2/ArrayQueue/src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413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6DA674A-8E75-6745-AF29-4C598D74A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422" y="1901266"/>
            <a:ext cx="4380656" cy="150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3D893A-EEB8-E542-B7B1-FF19B5FF23E4}"/>
              </a:ext>
            </a:extLst>
          </p:cNvPr>
          <p:cNvSpPr/>
          <p:nvPr/>
        </p:nvSpPr>
        <p:spPr>
          <a:xfrm>
            <a:off x="1494845" y="4766086"/>
            <a:ext cx="5350571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DE9B49-76AB-E144-8F7B-1744ED661B99}"/>
              </a:ext>
            </a:extLst>
          </p:cNvPr>
          <p:cNvGrpSpPr/>
          <p:nvPr/>
        </p:nvGrpSpPr>
        <p:grpSpPr>
          <a:xfrm>
            <a:off x="6105998" y="5258940"/>
            <a:ext cx="613694" cy="728228"/>
            <a:chOff x="3778195" y="2947554"/>
            <a:chExt cx="613694" cy="72822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52C267-B3B2-0640-A2BE-244F8640BC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9A9522-0C4E-3C49-AAB4-1B70445B9AAF}"/>
                </a:ext>
              </a:extLst>
            </p:cNvPr>
            <p:cNvSpPr txBox="1"/>
            <p:nvPr/>
          </p:nvSpPr>
          <p:spPr>
            <a:xfrm>
              <a:off x="3778195" y="3306450"/>
              <a:ext cx="613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start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671B7E-B7FE-734C-8753-CED201101F76}"/>
              </a:ext>
            </a:extLst>
          </p:cNvPr>
          <p:cNvGrpSpPr/>
          <p:nvPr/>
        </p:nvGrpSpPr>
        <p:grpSpPr>
          <a:xfrm>
            <a:off x="6680443" y="5258940"/>
            <a:ext cx="543739" cy="711738"/>
            <a:chOff x="6738293" y="2947554"/>
            <a:chExt cx="543739" cy="71173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D04E34A-E455-4142-8A5B-D44870B58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232540-AAB7-5E46-9EE8-12532F5B8585}"/>
                </a:ext>
              </a:extLst>
            </p:cNvPr>
            <p:cNvSpPr txBox="1"/>
            <p:nvPr/>
          </p:nvSpPr>
          <p:spPr>
            <a:xfrm>
              <a:off x="6738293" y="328996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end</a:t>
              </a:r>
            </a:p>
          </p:txBody>
        </p: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DAA2AC7-FCE5-E54E-AEB4-687219E067B6}"/>
              </a:ext>
            </a:extLst>
          </p:cNvPr>
          <p:cNvSpPr/>
          <p:nvPr/>
        </p:nvSpPr>
        <p:spPr>
          <a:xfrm rot="16200000">
            <a:off x="4001549" y="1856393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9535C3-B419-7A4E-AA06-849BFA18544D}"/>
              </a:ext>
            </a:extLst>
          </p:cNvPr>
          <p:cNvSpPr txBox="1"/>
          <p:nvPr/>
        </p:nvSpPr>
        <p:spPr>
          <a:xfrm>
            <a:off x="3383948" y="3986978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/>
              <a:t>Integer.</a:t>
            </a:r>
            <a:r>
              <a:rPr lang="en-US" i="1" dirty="0" err="1"/>
              <a:t>MAX_VALUE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D24319-BB32-6842-AB17-3DEB5F20D0AD}"/>
              </a:ext>
            </a:extLst>
          </p:cNvPr>
          <p:cNvSpPr/>
          <p:nvPr/>
        </p:nvSpPr>
        <p:spPr>
          <a:xfrm>
            <a:off x="3926048" y="1855662"/>
            <a:ext cx="1845578" cy="477175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023D27B0-182E-DA4E-9421-A445584534A5}"/>
              </a:ext>
            </a:extLst>
          </p:cNvPr>
          <p:cNvSpPr/>
          <p:nvPr/>
        </p:nvSpPr>
        <p:spPr>
          <a:xfrm>
            <a:off x="5027940" y="1404003"/>
            <a:ext cx="1524452" cy="674512"/>
          </a:xfrm>
          <a:prstGeom prst="irregularSeal1">
            <a:avLst/>
          </a:prstGeom>
          <a:solidFill>
            <a:srgbClr val="FFFF00"/>
          </a:solidFill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overflow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40E7A32-60FE-4241-89BA-0FA8ED7748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66" t="33016" b="14193"/>
          <a:stretch/>
        </p:blipFill>
        <p:spPr>
          <a:xfrm>
            <a:off x="4763635" y="461846"/>
            <a:ext cx="4245085" cy="85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C1A51A9-0DA2-3945-A2CC-6473E6C0A836}"/>
              </a:ext>
            </a:extLst>
          </p:cNvPr>
          <p:cNvSpPr/>
          <p:nvPr/>
        </p:nvSpPr>
        <p:spPr>
          <a:xfrm>
            <a:off x="5059152" y="716967"/>
            <a:ext cx="1493240" cy="30108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7925A-10C3-C54B-8CC7-CC2125FB5760}"/>
              </a:ext>
            </a:extLst>
          </p:cNvPr>
          <p:cNvSpPr txBox="1"/>
          <p:nvPr/>
        </p:nvSpPr>
        <p:spPr>
          <a:xfrm>
            <a:off x="6552392" y="1762850"/>
            <a:ext cx="2589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(</a:t>
            </a:r>
            <a:r>
              <a:rPr lang="en-US" sz="1400" dirty="0" err="1">
                <a:solidFill>
                  <a:srgbClr val="FF0000"/>
                </a:solidFill>
              </a:rPr>
              <a:t>start+end</a:t>
            </a:r>
            <a:r>
              <a:rPr lang="en-US" sz="1400" dirty="0">
                <a:solidFill>
                  <a:srgbClr val="FF0000"/>
                </a:solidFill>
              </a:rPr>
              <a:t>)&gt;</a:t>
            </a:r>
            <a:r>
              <a:rPr lang="en-US" sz="1400" dirty="0" err="1">
                <a:solidFill>
                  <a:srgbClr val="FF0000"/>
                </a:solidFill>
              </a:rPr>
              <a:t>Integer.</a:t>
            </a:r>
            <a:r>
              <a:rPr lang="en-US" sz="1400" i="1" dirty="0" err="1">
                <a:solidFill>
                  <a:srgbClr val="FF0000"/>
                </a:solidFill>
              </a:rPr>
              <a:t>MAX_VALUE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8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 animBg="1"/>
      <p:bldP spid="25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D504A-8D15-5B48-9DD2-BA628CA72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11" y="2781730"/>
            <a:ext cx="3748961" cy="1290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24D4CA-F2CC-294C-9A2F-0C6D74F99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0"/>
          <a:stretch/>
        </p:blipFill>
        <p:spPr>
          <a:xfrm>
            <a:off x="4430501" y="2783936"/>
            <a:ext cx="4507471" cy="1287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FD24319-BB32-6842-AB17-3DEB5F20D0AD}"/>
              </a:ext>
            </a:extLst>
          </p:cNvPr>
          <p:cNvSpPr/>
          <p:nvPr/>
        </p:nvSpPr>
        <p:spPr>
          <a:xfrm>
            <a:off x="369411" y="2682258"/>
            <a:ext cx="3777702" cy="477175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F9A668-FF20-F241-91F2-547E5E265393}"/>
              </a:ext>
            </a:extLst>
          </p:cNvPr>
          <p:cNvGrpSpPr/>
          <p:nvPr/>
        </p:nvGrpSpPr>
        <p:grpSpPr>
          <a:xfrm>
            <a:off x="206396" y="6415078"/>
            <a:ext cx="1834648" cy="369332"/>
            <a:chOff x="592290" y="6174297"/>
            <a:chExt cx="1834648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982AE2-74A9-E74C-A3D9-41C0F529AFDD}"/>
                </a:ext>
              </a:extLst>
            </p:cNvPr>
            <p:cNvSpPr txBox="1"/>
            <p:nvPr/>
          </p:nvSpPr>
          <p:spPr>
            <a:xfrm>
              <a:off x="918320" y="6174297"/>
              <a:ext cx="1508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 code </a:t>
              </a:r>
              <a:r>
                <a:rPr lang="en-US" dirty="0">
                  <a:hlinkClick r:id="rId4"/>
                </a:rPr>
                <a:t>here</a:t>
              </a:r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9D9BE72-2078-9146-992D-061102489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290" y="6213290"/>
              <a:ext cx="326030" cy="291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24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007 -0.00116 L 0.51355 0.0004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74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D39AF-C152-F949-90AF-CDE8EA21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6F7A1-76E2-3748-A310-BDF57E5B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988" y="917320"/>
            <a:ext cx="4267797" cy="566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EAA546-BE36-2047-BB64-19909E6B36C7}"/>
              </a:ext>
            </a:extLst>
          </p:cNvPr>
          <p:cNvSpPr/>
          <p:nvPr/>
        </p:nvSpPr>
        <p:spPr>
          <a:xfrm>
            <a:off x="3783107" y="6581001"/>
            <a:ext cx="3397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https://bugs.openjdk.java.net/browse/JDK-5045582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47A93-D559-F14C-9D4F-1D50A721A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50" y="3091851"/>
            <a:ext cx="2558347" cy="880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912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FB1ED-E293-5B40-9436-50349909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in Slides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23067-3534-6F48-AC7B-8003E353A7E9}"/>
              </a:ext>
            </a:extLst>
          </p:cNvPr>
          <p:cNvSpPr txBox="1"/>
          <p:nvPr/>
        </p:nvSpPr>
        <p:spPr>
          <a:xfrm>
            <a:off x="1051452" y="2281805"/>
            <a:ext cx="7041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How are you keep each updates of your code?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69D4B2-FB95-414D-9219-6A76A05F1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69" y="3512848"/>
            <a:ext cx="3093861" cy="322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22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FB1ED-E293-5B40-9436-50349909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in Slides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23067-3534-6F48-AC7B-8003E353A7E9}"/>
              </a:ext>
            </a:extLst>
          </p:cNvPr>
          <p:cNvSpPr txBox="1"/>
          <p:nvPr/>
        </p:nvSpPr>
        <p:spPr>
          <a:xfrm>
            <a:off x="2091687" y="1912680"/>
            <a:ext cx="454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Source Version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CD5EE-99C7-8B42-BB61-388C0A88D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922" y="3101231"/>
            <a:ext cx="1360436" cy="903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895143-3332-4045-9C86-9B1E8877A525}"/>
              </a:ext>
            </a:extLst>
          </p:cNvPr>
          <p:cNvSpPr txBox="1"/>
          <p:nvPr/>
        </p:nvSpPr>
        <p:spPr>
          <a:xfrm>
            <a:off x="2250770" y="2963312"/>
            <a:ext cx="448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Keep a snapshots of your codes through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3F92C-58C0-C048-BA6D-2CAA3CCCBAD5}"/>
              </a:ext>
            </a:extLst>
          </p:cNvPr>
          <p:cNvSpPr txBox="1"/>
          <p:nvPr/>
        </p:nvSpPr>
        <p:spPr>
          <a:xfrm>
            <a:off x="2250770" y="3366321"/>
            <a:ext cx="430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Each snapshot/version is called a “commit”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2EB77-7242-DA46-8FA5-E781223DC139}"/>
              </a:ext>
            </a:extLst>
          </p:cNvPr>
          <p:cNvSpPr txBox="1"/>
          <p:nvPr/>
        </p:nvSpPr>
        <p:spPr>
          <a:xfrm>
            <a:off x="2250770" y="3769330"/>
            <a:ext cx="4083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Compare with, restore to other commits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5D4E6-4CF2-F340-BD0D-FCD15507EDD3}"/>
              </a:ext>
            </a:extLst>
          </p:cNvPr>
          <p:cNvSpPr txBox="1"/>
          <p:nvPr/>
        </p:nvSpPr>
        <p:spPr>
          <a:xfrm>
            <a:off x="2250770" y="4641025"/>
            <a:ext cx="315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Keep saved commits remotely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AF9C37-7C02-8E40-A30A-920E2996C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1" t="22119" r="7438" b="16094"/>
          <a:stretch/>
        </p:blipFill>
        <p:spPr>
          <a:xfrm>
            <a:off x="5408942" y="4546834"/>
            <a:ext cx="1750780" cy="696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D8CDD5-636D-FD46-AF92-79CB3B6D71E8}"/>
              </a:ext>
            </a:extLst>
          </p:cNvPr>
          <p:cNvSpPr txBox="1"/>
          <p:nvPr/>
        </p:nvSpPr>
        <p:spPr>
          <a:xfrm>
            <a:off x="2250770" y="2958149"/>
            <a:ext cx="448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Keep a snapshots of your codes through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C6452D-74E3-944D-9CFB-6115E4E8FD24}"/>
              </a:ext>
            </a:extLst>
          </p:cNvPr>
          <p:cNvSpPr txBox="1"/>
          <p:nvPr/>
        </p:nvSpPr>
        <p:spPr>
          <a:xfrm>
            <a:off x="2250770" y="3363739"/>
            <a:ext cx="430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Each snapshot/version is called a “commit”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072303-D299-4B47-8E44-335514A98B45}"/>
              </a:ext>
            </a:extLst>
          </p:cNvPr>
          <p:cNvSpPr txBox="1"/>
          <p:nvPr/>
        </p:nvSpPr>
        <p:spPr>
          <a:xfrm>
            <a:off x="2250770" y="3769330"/>
            <a:ext cx="4083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Compare with, restore to other commits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1A6B0-D167-3C49-9019-07E7A34B5E55}"/>
              </a:ext>
            </a:extLst>
          </p:cNvPr>
          <p:cNvSpPr txBox="1"/>
          <p:nvPr/>
        </p:nvSpPr>
        <p:spPr>
          <a:xfrm>
            <a:off x="2250770" y="4641025"/>
            <a:ext cx="315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Keep saved commits remotely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3E6ACB-B031-1247-95E0-B2F307A9851E}"/>
              </a:ext>
            </a:extLst>
          </p:cNvPr>
          <p:cNvGrpSpPr/>
          <p:nvPr/>
        </p:nvGrpSpPr>
        <p:grpSpPr>
          <a:xfrm rot="21167442">
            <a:off x="1412584" y="5820501"/>
            <a:ext cx="2741437" cy="369332"/>
            <a:chOff x="1412584" y="5820501"/>
            <a:chExt cx="2741437" cy="3693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2814D7F-DD14-634D-9E2C-5BBB964A9F97}"/>
                </a:ext>
              </a:extLst>
            </p:cNvPr>
            <p:cNvSpPr/>
            <p:nvPr/>
          </p:nvSpPr>
          <p:spPr>
            <a:xfrm>
              <a:off x="1760352" y="5820501"/>
              <a:ext cx="23936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Full code </a:t>
              </a:r>
              <a:r>
                <a:rPr lang="en-US" u="sng" dirty="0"/>
                <a:t>here</a:t>
              </a:r>
              <a:r>
                <a:rPr lang="en-US" dirty="0"/>
                <a:t> version x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E19254-8AAB-1B47-ACBF-1E80855F4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2584" y="5859494"/>
              <a:ext cx="326030" cy="291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116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1907F5-7B27-A64C-B0EA-31FA930D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EFB97-BEF1-F34D-859D-D7403F0DE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780" y="3019057"/>
            <a:ext cx="3917309" cy="3572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814B5-B346-5D44-B6EA-9BCDFCFC7335}"/>
              </a:ext>
            </a:extLst>
          </p:cNvPr>
          <p:cNvSpPr txBox="1"/>
          <p:nvPr/>
        </p:nvSpPr>
        <p:spPr>
          <a:xfrm>
            <a:off x="1207136" y="2233548"/>
            <a:ext cx="6729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Find the maximum number in an array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4AFD389-962D-2B47-AFCC-5A24AA7FB99C}"/>
              </a:ext>
            </a:extLst>
          </p:cNvPr>
          <p:cNvSpPr txBox="1">
            <a:spLocks/>
          </p:cNvSpPr>
          <p:nvPr/>
        </p:nvSpPr>
        <p:spPr>
          <a:xfrm>
            <a:off x="2417379" y="3343610"/>
            <a:ext cx="3142593" cy="17954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Return value: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>
                <a:solidFill>
                  <a:srgbClr val="0070C0"/>
                </a:solidFill>
              </a:rPr>
              <a:t>Max value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 err="1">
                <a:solidFill>
                  <a:srgbClr val="0070C0"/>
                </a:solidFill>
              </a:rPr>
              <a:t>IsValid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47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96296E-6 L -0.15798 -0.0037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9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1907F5-7B27-A64C-B0EA-31FA930D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784BB6-BBB4-7446-84E8-392F45D2EF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8722" y="3324292"/>
            <a:ext cx="1379221" cy="4473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0EE07-2DC8-A34E-9BE4-F4A69D26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192" y="1875228"/>
            <a:ext cx="4882323" cy="4452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8314181-059D-5C45-A996-BC49F458D824}"/>
              </a:ext>
            </a:extLst>
          </p:cNvPr>
          <p:cNvSpPr txBox="1">
            <a:spLocks/>
          </p:cNvSpPr>
          <p:nvPr/>
        </p:nvSpPr>
        <p:spPr>
          <a:xfrm>
            <a:off x="978722" y="4101695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/>
              <a:t>Methods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28DD74-613C-BC4C-BEF4-455F48D1ECBF}"/>
              </a:ext>
            </a:extLst>
          </p:cNvPr>
          <p:cNvSpPr/>
          <p:nvPr/>
        </p:nvSpPr>
        <p:spPr>
          <a:xfrm>
            <a:off x="671756" y="2918314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BA2A7-BCE3-B04D-9B42-E92297C0C2D3}"/>
              </a:ext>
            </a:extLst>
          </p:cNvPr>
          <p:cNvSpPr txBox="1"/>
          <p:nvPr/>
        </p:nvSpPr>
        <p:spPr>
          <a:xfrm>
            <a:off x="978722" y="2470992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5C5E779-2897-F64C-8400-790A555DFF5E}"/>
              </a:ext>
            </a:extLst>
          </p:cNvPr>
          <p:cNvSpPr txBox="1">
            <a:spLocks/>
          </p:cNvSpPr>
          <p:nvPr/>
        </p:nvSpPr>
        <p:spPr>
          <a:xfrm>
            <a:off x="978722" y="3324292"/>
            <a:ext cx="1379221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>
                <a:solidFill>
                  <a:srgbClr val="00B050"/>
                </a:solidFill>
              </a:rPr>
              <a:t>Variables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1560D0D-FA45-1B47-83BC-F86BBED47D32}"/>
              </a:ext>
            </a:extLst>
          </p:cNvPr>
          <p:cNvSpPr txBox="1">
            <a:spLocks/>
          </p:cNvSpPr>
          <p:nvPr/>
        </p:nvSpPr>
        <p:spPr>
          <a:xfrm>
            <a:off x="978722" y="4101695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F5915-755F-B24F-956D-B506DDE5B40E}"/>
              </a:ext>
            </a:extLst>
          </p:cNvPr>
          <p:cNvSpPr txBox="1"/>
          <p:nvPr/>
        </p:nvSpPr>
        <p:spPr>
          <a:xfrm>
            <a:off x="527028" y="5316899"/>
            <a:ext cx="2757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A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class is a </a:t>
            </a:r>
            <a:r>
              <a:rPr lang="en-US" altLang="zh-CN" sz="2400" b="1" i="1" dirty="0">
                <a:highlight>
                  <a:srgbClr val="FFFF00"/>
                </a:highlight>
              </a:rPr>
              <a:t>type</a:t>
            </a:r>
            <a:r>
              <a:rPr lang="en-US" altLang="zh-CN" sz="2400" b="1" i="1" dirty="0"/>
              <a:t> like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int, float, </a:t>
            </a:r>
            <a:r>
              <a:rPr lang="en-US" sz="2400" b="1" i="1" dirty="0" err="1"/>
              <a:t>boolean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74644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  <p:bldP spid="9" grpId="0" animBg="1"/>
      <p:bldP spid="10" grpId="0"/>
      <p:bldP spid="11" grpId="1" build="allAtOnce"/>
      <p:bldP spid="12" grpId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AF8FF-7522-9249-A75D-4E5CD03A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11DC1FB-F4E5-6A44-B1AE-61733641A98A}"/>
              </a:ext>
            </a:extLst>
          </p:cNvPr>
          <p:cNvSpPr txBox="1">
            <a:spLocks/>
          </p:cNvSpPr>
          <p:nvPr/>
        </p:nvSpPr>
        <p:spPr>
          <a:xfrm>
            <a:off x="6535022" y="778926"/>
            <a:ext cx="1379221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88A5526-D730-EB4A-9B4C-3F1CC49D3427}"/>
              </a:ext>
            </a:extLst>
          </p:cNvPr>
          <p:cNvSpPr txBox="1">
            <a:spLocks/>
          </p:cNvSpPr>
          <p:nvPr/>
        </p:nvSpPr>
        <p:spPr>
          <a:xfrm>
            <a:off x="6535022" y="1329700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7F4579-7576-C344-823F-2A964A5ABE14}"/>
              </a:ext>
            </a:extLst>
          </p:cNvPr>
          <p:cNvSpPr/>
          <p:nvPr/>
        </p:nvSpPr>
        <p:spPr>
          <a:xfrm>
            <a:off x="6127389" y="619730"/>
            <a:ext cx="2357306" cy="1244601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7D2D4-FF87-7A42-9B84-F32C7BE8826D}"/>
              </a:ext>
            </a:extLst>
          </p:cNvPr>
          <p:cNvSpPr txBox="1"/>
          <p:nvPr/>
        </p:nvSpPr>
        <p:spPr>
          <a:xfrm>
            <a:off x="6434355" y="172408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DFEFBC-8534-5D49-871B-C381331EB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2358911"/>
            <a:ext cx="6883400" cy="124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F29D3B-CB58-F644-9C05-3682717A4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20" y="4149914"/>
            <a:ext cx="7515224" cy="2582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C2A25C-67C2-E545-8C06-EB0360D5FD42}"/>
              </a:ext>
            </a:extLst>
          </p:cNvPr>
          <p:cNvSpPr txBox="1"/>
          <p:nvPr/>
        </p:nvSpPr>
        <p:spPr>
          <a:xfrm>
            <a:off x="1130300" y="1989579"/>
            <a:ext cx="302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MaxNumberAnswer.equals</a:t>
            </a:r>
            <a:r>
              <a:rPr lang="en-US" dirty="0"/>
              <a:t>(…)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4DBCA3-461E-D242-A1FC-4BA157FAE7B5}"/>
              </a:ext>
            </a:extLst>
          </p:cNvPr>
          <p:cNvSpPr/>
          <p:nvPr/>
        </p:nvSpPr>
        <p:spPr>
          <a:xfrm>
            <a:off x="746620" y="3780582"/>
            <a:ext cx="1487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testFindMax</a:t>
            </a:r>
            <a:r>
              <a:rPr lang="en-US" dirty="0"/>
              <a:t>()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107363-8D0D-C041-8B17-944F00F29281}"/>
              </a:ext>
            </a:extLst>
          </p:cNvPr>
          <p:cNvSpPr/>
          <p:nvPr/>
        </p:nvSpPr>
        <p:spPr>
          <a:xfrm>
            <a:off x="1490189" y="5374950"/>
            <a:ext cx="2368747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0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vs Object vs Instance vs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B493A-25A9-1C4B-B291-B6AA04308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95" y="3016286"/>
            <a:ext cx="4364140" cy="3703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D3995-8B63-A14D-A0ED-7A22719A5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96" y="3463752"/>
            <a:ext cx="3692951" cy="17996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ECDF56-31DF-4B4D-931C-17549F186A8C}"/>
              </a:ext>
            </a:extLst>
          </p:cNvPr>
          <p:cNvSpPr/>
          <p:nvPr/>
        </p:nvSpPr>
        <p:spPr>
          <a:xfrm>
            <a:off x="750813" y="1846736"/>
            <a:ext cx="63211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A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mobile 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cell 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cellphone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 or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hand 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 sometimes shortened to simply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mobile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cell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 or just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 is a portable telephone that can make and receive calls over a radio frequency link while the user is moving within a telephone service area.  ---</a:t>
            </a:r>
            <a:r>
              <a:rPr lang="en-US" sz="1400" dirty="0" err="1">
                <a:solidFill>
                  <a:srgbClr val="0070C0"/>
                </a:solidFill>
                <a:latin typeface="Arial" panose="020B0604020202020204" pitchFamily="34" charset="0"/>
              </a:rPr>
              <a:t>wikipedia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 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CB570-BC8D-E64E-8A02-C65A4FD2AC3D}"/>
              </a:ext>
            </a:extLst>
          </p:cNvPr>
          <p:cNvSpPr txBox="1"/>
          <p:nvPr/>
        </p:nvSpPr>
        <p:spPr>
          <a:xfrm>
            <a:off x="2199556" y="2062179"/>
            <a:ext cx="22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Mobile 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58CAC-1B6C-4048-AB5A-0A677335BA5D}"/>
              </a:ext>
            </a:extLst>
          </p:cNvPr>
          <p:cNvSpPr txBox="1"/>
          <p:nvPr/>
        </p:nvSpPr>
        <p:spPr>
          <a:xfrm>
            <a:off x="5145652" y="5843875"/>
            <a:ext cx="102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7624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48148E-6 L 0.34601 -0.00023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4" y="-6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 vs Object vs Instance vs Reference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58CAC-1B6C-4048-AB5A-0A677335BA5D}"/>
              </a:ext>
            </a:extLst>
          </p:cNvPr>
          <p:cNvSpPr txBox="1"/>
          <p:nvPr/>
        </p:nvSpPr>
        <p:spPr>
          <a:xfrm>
            <a:off x="431039" y="5600594"/>
            <a:ext cx="29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Object/Instance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868474-30E1-0843-994C-F88CE609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6" y="2132189"/>
            <a:ext cx="4693479" cy="2801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618F11E-528B-AF45-A52A-53CC4BFF9261}"/>
              </a:ext>
            </a:extLst>
          </p:cNvPr>
          <p:cNvGrpSpPr/>
          <p:nvPr/>
        </p:nvGrpSpPr>
        <p:grpSpPr>
          <a:xfrm>
            <a:off x="7042395" y="2011452"/>
            <a:ext cx="1291905" cy="3200405"/>
            <a:chOff x="6727970" y="2013357"/>
            <a:chExt cx="1786855" cy="320040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64DB9B7-1EE4-744A-AB38-6B1C3A61500B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F5A6E4F-4E82-3C44-9AC8-E66DF3D79346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7C5DB8B-E36E-DE4A-9FCB-E0C9E927F341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974656B-B75A-F444-973F-CE70D77434F1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B53160F-8598-2742-848F-3D6F8D1ECB80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5968C7B-C3DC-2C41-9DA1-816596556B02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CEB2E72-A841-574F-9A11-D9732973B38D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D8B7AC5-345E-F44A-86AE-1063DF40A22C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643333-D4E7-E842-8030-A0FAF160BB6D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CBD0F5B-BB26-EA4C-9BDF-A1A1232B8017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3BBA5F8-8E9C-C94F-9F88-4E3980D556B4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EEA23C6-648C-3145-9FA8-D72C0F6201E8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A82583-EB84-454A-B1C0-1F9692C6FCDF}"/>
              </a:ext>
            </a:extLst>
          </p:cNvPr>
          <p:cNvGrpSpPr/>
          <p:nvPr/>
        </p:nvGrpSpPr>
        <p:grpSpPr>
          <a:xfrm>
            <a:off x="6560404" y="2005449"/>
            <a:ext cx="481991" cy="3200405"/>
            <a:chOff x="6727970" y="2013357"/>
            <a:chExt cx="1786855" cy="320040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DB1FDFB-061F-4B43-B6F9-8A3A36230DB4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A90301-F433-CE40-BA60-33CCD9D94894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5D609B6-7914-BA45-9BBE-45FFD178CC80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FD2CA79-83A7-2F4F-95B0-8A17B23E9225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3B06C29-F171-1341-90F1-C3C65435C12A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92D448A-E66B-514D-8314-670E51F01A4D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98BCD59D-F7B2-A947-9D3E-74F974BF4D29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92E75CB-F01C-9943-8EFF-EA9132510EF8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3E37B0B4-259B-0D4C-B409-2AD37E200589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B4C916F0-3C44-264E-96C4-FC844D6F0170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352B6E2-5DA8-764E-A8D3-14A018C683E7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10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20FC1AF-8C3B-0649-B13F-ABF7F673EFC0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4D75BBB-1473-8C40-9E3D-5034A19525BC}"/>
              </a:ext>
            </a:extLst>
          </p:cNvPr>
          <p:cNvGrpSpPr/>
          <p:nvPr/>
        </p:nvGrpSpPr>
        <p:grpSpPr>
          <a:xfrm>
            <a:off x="7042395" y="2542345"/>
            <a:ext cx="1291905" cy="805344"/>
            <a:chOff x="5590303" y="2664986"/>
            <a:chExt cx="1291905" cy="80534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33CAA27-BFEE-9544-9D2C-9BA3B07236C8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9544CC54-CE3C-8C4C-ABA5-04F7BE614589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2615C63D-1E29-3842-B141-1014CD060EF0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C90BF1C-19D8-6D46-8D00-10F3F30E4BB9}"/>
              </a:ext>
            </a:extLst>
          </p:cNvPr>
          <p:cNvSpPr/>
          <p:nvPr/>
        </p:nvSpPr>
        <p:spPr>
          <a:xfrm>
            <a:off x="7447352" y="1997965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2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F5EE0E29-064C-E947-81D3-511D1AC1A04F}"/>
              </a:ext>
            </a:extLst>
          </p:cNvPr>
          <p:cNvCxnSpPr>
            <a:cxnSpLocks/>
            <a:stCxn id="48" idx="3"/>
            <a:endCxn id="38" idx="3"/>
          </p:cNvCxnSpPr>
          <p:nvPr/>
        </p:nvCxnSpPr>
        <p:spPr>
          <a:xfrm>
            <a:off x="7929343" y="2132189"/>
            <a:ext cx="404957" cy="54438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8541EADD-A99E-D942-98D9-22131264F55B}"/>
              </a:ext>
            </a:extLst>
          </p:cNvPr>
          <p:cNvSpPr/>
          <p:nvPr/>
        </p:nvSpPr>
        <p:spPr>
          <a:xfrm>
            <a:off x="1195594" y="2352381"/>
            <a:ext cx="2873067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Left Brace 68">
            <a:extLst>
              <a:ext uri="{FF2B5EF4-FFF2-40B4-BE49-F238E27FC236}">
                <a16:creationId xmlns:a16="http://schemas.microsoft.com/office/drawing/2014/main" id="{5F41146B-81A7-6344-9C91-A4BA21D9932A}"/>
              </a:ext>
            </a:extLst>
          </p:cNvPr>
          <p:cNvSpPr/>
          <p:nvPr/>
        </p:nvSpPr>
        <p:spPr>
          <a:xfrm>
            <a:off x="6434356" y="2548348"/>
            <a:ext cx="203082" cy="8053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2776B3-6014-DC47-B70E-143ED16F5A6C}"/>
              </a:ext>
            </a:extLst>
          </p:cNvPr>
          <p:cNvSpPr txBox="1"/>
          <p:nvPr/>
        </p:nvSpPr>
        <p:spPr>
          <a:xfrm>
            <a:off x="5223768" y="2791128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iphone</a:t>
            </a:r>
            <a:r>
              <a:rPr lang="en-US" sz="1400" b="1" dirty="0">
                <a:solidFill>
                  <a:srgbClr val="0070C0"/>
                </a:solidFill>
              </a:rPr>
              <a:t> object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2A6C7E-FF45-3043-B4A6-3EA10F17B0EE}"/>
              </a:ext>
            </a:extLst>
          </p:cNvPr>
          <p:cNvSpPr txBox="1"/>
          <p:nvPr/>
        </p:nvSpPr>
        <p:spPr>
          <a:xfrm>
            <a:off x="5148331" y="1985784"/>
            <a:ext cx="1555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iphone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  <a:r>
              <a:rPr lang="en-US" sz="1600" b="1" dirty="0">
                <a:solidFill>
                  <a:srgbClr val="0070C0"/>
                </a:solidFill>
              </a:rPr>
              <a:t>reference</a:t>
            </a:r>
            <a:endParaRPr lang="en-US" sz="1400" b="1" dirty="0">
              <a:solidFill>
                <a:srgbClr val="0070C0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F94A5AE-5E40-C344-8C1F-212C83D4353B}"/>
              </a:ext>
            </a:extLst>
          </p:cNvPr>
          <p:cNvGrpSpPr/>
          <p:nvPr/>
        </p:nvGrpSpPr>
        <p:grpSpPr>
          <a:xfrm>
            <a:off x="7042394" y="4403512"/>
            <a:ext cx="1291905" cy="805344"/>
            <a:chOff x="5590303" y="2664986"/>
            <a:chExt cx="1291905" cy="805344"/>
          </a:xfrm>
          <a:solidFill>
            <a:srgbClr val="FFC000"/>
          </a:solidFill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932F302-566D-1942-B92A-2926426C03F3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54FF0722-411A-8B43-82CC-B3A8B89AFD35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B5C46718-FBA7-4347-86E1-7B66D48951BD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6" name="Left Brace 75">
            <a:extLst>
              <a:ext uri="{FF2B5EF4-FFF2-40B4-BE49-F238E27FC236}">
                <a16:creationId xmlns:a16="http://schemas.microsoft.com/office/drawing/2014/main" id="{984ED982-8BBA-8349-B374-8D110115E8A6}"/>
              </a:ext>
            </a:extLst>
          </p:cNvPr>
          <p:cNvSpPr/>
          <p:nvPr/>
        </p:nvSpPr>
        <p:spPr>
          <a:xfrm>
            <a:off x="6434356" y="4402804"/>
            <a:ext cx="203082" cy="8053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FC2819-E973-6D41-AFB4-BD24F74DDBA4}"/>
              </a:ext>
            </a:extLst>
          </p:cNvPr>
          <p:cNvSpPr txBox="1"/>
          <p:nvPr/>
        </p:nvSpPr>
        <p:spPr>
          <a:xfrm>
            <a:off x="5223768" y="4645584"/>
            <a:ext cx="1270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android object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ED868B22-F69B-ED48-B21D-2964EC3EF841}"/>
              </a:ext>
            </a:extLst>
          </p:cNvPr>
          <p:cNvSpPr/>
          <p:nvPr/>
        </p:nvSpPr>
        <p:spPr>
          <a:xfrm>
            <a:off x="7447351" y="3624872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C000"/>
                </a:solidFill>
              </a:rPr>
              <a:t>9</a:t>
            </a:r>
          </a:p>
        </p:txBody>
      </p: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C543018E-0DC6-624F-BB08-745BF8A1D44D}"/>
              </a:ext>
            </a:extLst>
          </p:cNvPr>
          <p:cNvCxnSpPr>
            <a:cxnSpLocks/>
            <a:stCxn id="78" idx="3"/>
            <a:endCxn id="73" idx="3"/>
          </p:cNvCxnSpPr>
          <p:nvPr/>
        </p:nvCxnSpPr>
        <p:spPr>
          <a:xfrm>
            <a:off x="7929342" y="3759096"/>
            <a:ext cx="404957" cy="77864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F13AB40-5DA2-9A43-AAEC-AC80AB98F204}"/>
              </a:ext>
            </a:extLst>
          </p:cNvPr>
          <p:cNvSpPr txBox="1"/>
          <p:nvPr/>
        </p:nvSpPr>
        <p:spPr>
          <a:xfrm>
            <a:off x="5148330" y="3612691"/>
            <a:ext cx="1615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android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  <a:r>
              <a:rPr lang="en-US" sz="1600" b="1" dirty="0">
                <a:solidFill>
                  <a:srgbClr val="FFC000"/>
                </a:solidFill>
              </a:rPr>
              <a:t>reference</a:t>
            </a:r>
            <a:endParaRPr lang="en-US" sz="1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18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371 0.19584 " pathEditMode="relative" ptsTypes="AA">
                                      <p:cBhvr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8" grpId="0"/>
      <p:bldP spid="55" grpId="0" animBg="1"/>
      <p:bldP spid="55" grpId="1" animBg="1"/>
      <p:bldP spid="69" grpId="0" animBg="1"/>
      <p:bldP spid="70" grpId="0"/>
      <p:bldP spid="71" grpId="0"/>
      <p:bldP spid="76" grpId="0" animBg="1"/>
      <p:bldP spid="77" grpId="0"/>
      <p:bldP spid="78" grpId="0"/>
      <p:bldP spid="8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 vs Object vs Instance vs Reference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18F11E-528B-AF45-A52A-53CC4BFF9261}"/>
              </a:ext>
            </a:extLst>
          </p:cNvPr>
          <p:cNvGrpSpPr/>
          <p:nvPr/>
        </p:nvGrpSpPr>
        <p:grpSpPr>
          <a:xfrm>
            <a:off x="7563610" y="1724737"/>
            <a:ext cx="1291905" cy="3200405"/>
            <a:chOff x="6727970" y="2013357"/>
            <a:chExt cx="1786855" cy="320040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64DB9B7-1EE4-744A-AB38-6B1C3A61500B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F5A6E4F-4E82-3C44-9AC8-E66DF3D79346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7C5DB8B-E36E-DE4A-9FCB-E0C9E927F341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974656B-B75A-F444-973F-CE70D77434F1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B53160F-8598-2742-848F-3D6F8D1ECB80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5968C7B-C3DC-2C41-9DA1-816596556B02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CEB2E72-A841-574F-9A11-D9732973B38D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D8B7AC5-345E-F44A-86AE-1063DF40A22C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643333-D4E7-E842-8030-A0FAF160BB6D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CBD0F5B-BB26-EA4C-9BDF-A1A1232B8017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3BBA5F8-8E9C-C94F-9F88-4E3980D556B4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EEA23C6-648C-3145-9FA8-D72C0F6201E8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A82583-EB84-454A-B1C0-1F9692C6FCDF}"/>
              </a:ext>
            </a:extLst>
          </p:cNvPr>
          <p:cNvGrpSpPr/>
          <p:nvPr/>
        </p:nvGrpSpPr>
        <p:grpSpPr>
          <a:xfrm>
            <a:off x="7081619" y="1718734"/>
            <a:ext cx="481991" cy="3200405"/>
            <a:chOff x="6727970" y="2013357"/>
            <a:chExt cx="1786855" cy="320040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DB1FDFB-061F-4B43-B6F9-8A3A36230DB4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A90301-F433-CE40-BA60-33CCD9D94894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5D609B6-7914-BA45-9BBE-45FFD178CC80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FD2CA79-83A7-2F4F-95B0-8A17B23E9225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3B06C29-F171-1341-90F1-C3C65435C12A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92D448A-E66B-514D-8314-670E51F01A4D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98BCD59D-F7B2-A947-9D3E-74F974BF4D29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92E75CB-F01C-9943-8EFF-EA9132510EF8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3E37B0B4-259B-0D4C-B409-2AD37E200589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B4C916F0-3C44-264E-96C4-FC844D6F0170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352B6E2-5DA8-764E-A8D3-14A018C683E7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10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20FC1AF-8C3B-0649-B13F-ABF7F673EFC0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4D75BBB-1473-8C40-9E3D-5034A19525BC}"/>
              </a:ext>
            </a:extLst>
          </p:cNvPr>
          <p:cNvGrpSpPr/>
          <p:nvPr/>
        </p:nvGrpSpPr>
        <p:grpSpPr>
          <a:xfrm>
            <a:off x="7563610" y="2255630"/>
            <a:ext cx="1291905" cy="805344"/>
            <a:chOff x="5590303" y="2664986"/>
            <a:chExt cx="1291905" cy="80534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33CAA27-BFEE-9544-9D2C-9BA3B07236C8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9544CC54-CE3C-8C4C-ABA5-04F7BE614589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2615C63D-1E29-3842-B141-1014CD060EF0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C90BF1C-19D8-6D46-8D00-10F3F30E4BB9}"/>
              </a:ext>
            </a:extLst>
          </p:cNvPr>
          <p:cNvSpPr/>
          <p:nvPr/>
        </p:nvSpPr>
        <p:spPr>
          <a:xfrm>
            <a:off x="7968567" y="1711250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2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F5EE0E29-064C-E947-81D3-511D1AC1A04F}"/>
              </a:ext>
            </a:extLst>
          </p:cNvPr>
          <p:cNvCxnSpPr>
            <a:cxnSpLocks/>
            <a:stCxn id="48" idx="3"/>
            <a:endCxn id="38" idx="3"/>
          </p:cNvCxnSpPr>
          <p:nvPr/>
        </p:nvCxnSpPr>
        <p:spPr>
          <a:xfrm>
            <a:off x="8450558" y="1845474"/>
            <a:ext cx="404957" cy="54438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F94A5AE-5E40-C344-8C1F-212C83D4353B}"/>
              </a:ext>
            </a:extLst>
          </p:cNvPr>
          <p:cNvGrpSpPr/>
          <p:nvPr/>
        </p:nvGrpSpPr>
        <p:grpSpPr>
          <a:xfrm>
            <a:off x="7563609" y="4116797"/>
            <a:ext cx="1291905" cy="805344"/>
            <a:chOff x="5590303" y="2664986"/>
            <a:chExt cx="1291905" cy="805344"/>
          </a:xfrm>
          <a:solidFill>
            <a:srgbClr val="FFC000"/>
          </a:solidFill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932F302-566D-1942-B92A-2926426C03F3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54FF0722-411A-8B43-82CC-B3A8B89AFD35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B5C46718-FBA7-4347-86E1-7B66D48951BD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ED868B22-F69B-ED48-B21D-2964EC3EF841}"/>
              </a:ext>
            </a:extLst>
          </p:cNvPr>
          <p:cNvSpPr/>
          <p:nvPr/>
        </p:nvSpPr>
        <p:spPr>
          <a:xfrm>
            <a:off x="7968566" y="3338157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C000"/>
                </a:solidFill>
              </a:rPr>
              <a:t>9</a:t>
            </a:r>
          </a:p>
        </p:txBody>
      </p: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C543018E-0DC6-624F-BB08-745BF8A1D44D}"/>
              </a:ext>
            </a:extLst>
          </p:cNvPr>
          <p:cNvCxnSpPr>
            <a:cxnSpLocks/>
            <a:stCxn id="78" idx="3"/>
            <a:endCxn id="73" idx="3"/>
          </p:cNvCxnSpPr>
          <p:nvPr/>
        </p:nvCxnSpPr>
        <p:spPr>
          <a:xfrm>
            <a:off x="8450557" y="3472381"/>
            <a:ext cx="404957" cy="77864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167CE4-782E-7B43-98A9-06E74DC80413}"/>
              </a:ext>
            </a:extLst>
          </p:cNvPr>
          <p:cNvSpPr txBox="1"/>
          <p:nvPr/>
        </p:nvSpPr>
        <p:spPr>
          <a:xfrm>
            <a:off x="842070" y="5694337"/>
            <a:ext cx="204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What’s the output?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25EF60D-EEB0-A644-83A2-32270B25A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70" y="1810004"/>
            <a:ext cx="4898620" cy="108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748402C-4ED9-384B-BED7-6AC2EF6C2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0" y="3107943"/>
            <a:ext cx="4947644" cy="2373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69B3375-02CD-0745-96DF-FB900569F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09" y="6249839"/>
            <a:ext cx="8548382" cy="47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92617F1-267E-1D44-8FC7-66941332E4D5}"/>
              </a:ext>
            </a:extLst>
          </p:cNvPr>
          <p:cNvSpPr/>
          <p:nvPr/>
        </p:nvSpPr>
        <p:spPr>
          <a:xfrm>
            <a:off x="7523573" y="6213718"/>
            <a:ext cx="1291905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EEC9409-7670-AA41-A72C-FE38E8509E50}"/>
              </a:ext>
            </a:extLst>
          </p:cNvPr>
          <p:cNvSpPr/>
          <p:nvPr/>
        </p:nvSpPr>
        <p:spPr>
          <a:xfrm>
            <a:off x="1862125" y="6435072"/>
            <a:ext cx="1291905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5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 vs Object vs Instance vs Reference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25EF60D-EEB0-A644-83A2-32270B25A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20" y="2437002"/>
            <a:ext cx="7307360" cy="1618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574DC3-BD47-6342-8EF3-A0E22F72CACB}"/>
              </a:ext>
            </a:extLst>
          </p:cNvPr>
          <p:cNvSpPr txBox="1"/>
          <p:nvPr/>
        </p:nvSpPr>
        <p:spPr>
          <a:xfrm>
            <a:off x="2316863" y="4706224"/>
            <a:ext cx="4510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Java always pass by </a:t>
            </a:r>
            <a:r>
              <a:rPr lang="en-US" sz="3200" b="1" dirty="0">
                <a:solidFill>
                  <a:srgbClr val="C00000"/>
                </a:solidFill>
                <a:highlight>
                  <a:srgbClr val="FFFF00"/>
                </a:highlight>
              </a:rPr>
              <a:t>value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EF4DA1-73E6-FC46-AED7-69C4CF5E563F}"/>
              </a:ext>
            </a:extLst>
          </p:cNvPr>
          <p:cNvGrpSpPr/>
          <p:nvPr/>
        </p:nvGrpSpPr>
        <p:grpSpPr>
          <a:xfrm>
            <a:off x="592290" y="6174297"/>
            <a:ext cx="1834648" cy="369332"/>
            <a:chOff x="592290" y="6174297"/>
            <a:chExt cx="1834648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A5DBD5-E288-CE49-ACF3-2AEEF3EF1ADC}"/>
                </a:ext>
              </a:extLst>
            </p:cNvPr>
            <p:cNvSpPr txBox="1"/>
            <p:nvPr/>
          </p:nvSpPr>
          <p:spPr>
            <a:xfrm>
              <a:off x="918320" y="6174297"/>
              <a:ext cx="1508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 code </a:t>
              </a:r>
              <a:r>
                <a:rPr lang="en-US" dirty="0">
                  <a:hlinkClick r:id="rId3"/>
                </a:rPr>
                <a:t>here</a:t>
              </a:r>
              <a:endParaRPr lang="en-US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A8C0A89-8863-C245-9596-492E04793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290" y="6213290"/>
              <a:ext cx="326030" cy="291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243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56" y="1015067"/>
            <a:ext cx="2910863" cy="321548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Variables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Methods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Play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83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EF5B05-B2B1-4B43-B40A-439AF851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" y="2844509"/>
            <a:ext cx="8420100" cy="351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919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84FBF-FBB8-5042-9246-740C0DF1D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734" y="2717785"/>
            <a:ext cx="5219700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0139A-D820-FB4B-8DB0-3D216E909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43" y="5752222"/>
            <a:ext cx="8632272" cy="602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0C38A2-3436-CC46-8BFA-434A34A4AF17}"/>
              </a:ext>
            </a:extLst>
          </p:cNvPr>
          <p:cNvSpPr/>
          <p:nvPr/>
        </p:nvSpPr>
        <p:spPr>
          <a:xfrm>
            <a:off x="2698203" y="3744473"/>
            <a:ext cx="2402303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2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6BC0F-2B5C-1D49-AC36-82D7A9AB6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9830"/>
            <a:ext cx="8737600" cy="317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C1C2F-AD02-5947-BBEE-CFDA877272AD}"/>
              </a:ext>
            </a:extLst>
          </p:cNvPr>
          <p:cNvSpPr/>
          <p:nvPr/>
        </p:nvSpPr>
        <p:spPr>
          <a:xfrm>
            <a:off x="777124" y="3710916"/>
            <a:ext cx="2402303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0DE3E-8BEA-3049-BF8C-A51B8E02E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453" y="4958281"/>
            <a:ext cx="1719745" cy="1899719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107488E-F98A-E94E-AB7B-42232ACE6A98}"/>
              </a:ext>
            </a:extLst>
          </p:cNvPr>
          <p:cNvSpPr/>
          <p:nvPr/>
        </p:nvSpPr>
        <p:spPr>
          <a:xfrm>
            <a:off x="1711355" y="5199365"/>
            <a:ext cx="1971412" cy="820082"/>
          </a:xfrm>
          <a:prstGeom prst="wedgeRoundRectCallout">
            <a:avLst>
              <a:gd name="adj1" fmla="val -57284"/>
              <a:gd name="adj2" fmla="val 75517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Your age is 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76007-F19C-BB42-A5E9-D82F67BB6F1F}"/>
              </a:ext>
            </a:extLst>
          </p:cNvPr>
          <p:cNvSpPr txBox="1"/>
          <p:nvPr/>
        </p:nvSpPr>
        <p:spPr>
          <a:xfrm>
            <a:off x="956341" y="6024824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6D8BEDF-E1D0-9749-961F-3461520640C3}"/>
              </a:ext>
            </a:extLst>
          </p:cNvPr>
          <p:cNvSpPr/>
          <p:nvPr/>
        </p:nvSpPr>
        <p:spPr>
          <a:xfrm>
            <a:off x="3204593" y="4991151"/>
            <a:ext cx="1879135" cy="820082"/>
          </a:xfrm>
          <a:prstGeom prst="wedgeRoundRectCallout">
            <a:avLst>
              <a:gd name="adj1" fmla="val 95241"/>
              <a:gd name="adj2" fmla="val 22323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Nop</a:t>
            </a:r>
            <a:r>
              <a:rPr lang="en-US" sz="24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3B75F-6EAA-C547-AEED-87997B59AB52}"/>
              </a:ext>
            </a:extLst>
          </p:cNvPr>
          <p:cNvSpPr txBox="1"/>
          <p:nvPr/>
        </p:nvSpPr>
        <p:spPr>
          <a:xfrm>
            <a:off x="1489179" y="6024824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Wingdings" pitchFamily="2" charset="2"/>
              </a:rPr>
              <a:t>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2292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9" grpId="1" animBg="1"/>
      <p:bldP spid="10" grpId="0"/>
      <p:bldP spid="11" grpId="0" animBg="1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4C7284B-3D01-D948-AC46-1ED868ED7C1E}"/>
              </a:ext>
            </a:extLst>
          </p:cNvPr>
          <p:cNvSpPr txBox="1">
            <a:spLocks/>
          </p:cNvSpPr>
          <p:nvPr/>
        </p:nvSpPr>
        <p:spPr>
          <a:xfrm>
            <a:off x="5566095" y="2812889"/>
            <a:ext cx="1866552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1FD15C3-61F8-6440-8D36-94213D8D6C5D}"/>
              </a:ext>
            </a:extLst>
          </p:cNvPr>
          <p:cNvSpPr txBox="1">
            <a:spLocks/>
          </p:cNvSpPr>
          <p:nvPr/>
        </p:nvSpPr>
        <p:spPr>
          <a:xfrm>
            <a:off x="5566095" y="3633130"/>
            <a:ext cx="2139028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5D0718-C6B7-264A-AC1E-DE8A3E589F25}"/>
              </a:ext>
            </a:extLst>
          </p:cNvPr>
          <p:cNvSpPr/>
          <p:nvPr/>
        </p:nvSpPr>
        <p:spPr>
          <a:xfrm>
            <a:off x="4949505" y="2574365"/>
            <a:ext cx="3397541" cy="2106692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29C31-0683-E74E-953F-4D3398FF454E}"/>
              </a:ext>
            </a:extLst>
          </p:cNvPr>
          <p:cNvSpPr txBox="1"/>
          <p:nvPr/>
        </p:nvSpPr>
        <p:spPr>
          <a:xfrm>
            <a:off x="5165583" y="2116036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1AD50B1-4298-9249-9CBE-8CA5D0999701}"/>
              </a:ext>
            </a:extLst>
          </p:cNvPr>
          <p:cNvSpPr txBox="1">
            <a:spLocks/>
          </p:cNvSpPr>
          <p:nvPr/>
        </p:nvSpPr>
        <p:spPr>
          <a:xfrm>
            <a:off x="5566095" y="2812889"/>
            <a:ext cx="1866552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Variables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229BC88-9080-DA49-9786-82D3258CF9DA}"/>
              </a:ext>
            </a:extLst>
          </p:cNvPr>
          <p:cNvSpPr txBox="1">
            <a:spLocks/>
          </p:cNvSpPr>
          <p:nvPr/>
        </p:nvSpPr>
        <p:spPr>
          <a:xfrm>
            <a:off x="5165583" y="3433844"/>
            <a:ext cx="2884415" cy="55507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public Methods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1FAADF30-FE50-D740-8CCE-DFFAE9F38AF4}"/>
              </a:ext>
            </a:extLst>
          </p:cNvPr>
          <p:cNvSpPr txBox="1">
            <a:spLocks/>
          </p:cNvSpPr>
          <p:nvPr/>
        </p:nvSpPr>
        <p:spPr>
          <a:xfrm>
            <a:off x="5165583" y="3988916"/>
            <a:ext cx="3261921" cy="4473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spcBef>
                <a:spcPct val="20000"/>
              </a:spcBef>
              <a:buFont typeface="Lucida Grande"/>
              <a:buNone/>
              <a:defRPr sz="3200" b="1" i="0" baseline="0">
                <a:solidFill>
                  <a:schemeClr val="accent4">
                    <a:lumMod val="75000"/>
                  </a:schemeClr>
                </a:solidFill>
                <a:latin typeface="Open Sans"/>
                <a:cs typeface="Open Sans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spcBef>
                <a:spcPct val="20000"/>
              </a:spcBef>
              <a:buSzPct val="100000"/>
              <a:buFont typeface="Lucida Grande"/>
              <a:buChar char="&gt;"/>
              <a:defRPr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spcBef>
                <a:spcPct val="20000"/>
              </a:spcBef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/>
              <a:t>private Methods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C7F36D-435D-C341-87A0-53DC286AF777}"/>
              </a:ext>
            </a:extLst>
          </p:cNvPr>
          <p:cNvCxnSpPr>
            <a:cxnSpLocks/>
          </p:cNvCxnSpPr>
          <p:nvPr/>
        </p:nvCxnSpPr>
        <p:spPr>
          <a:xfrm>
            <a:off x="2357306" y="3753325"/>
            <a:ext cx="1323425" cy="0"/>
          </a:xfrm>
          <a:prstGeom prst="straightConnector1">
            <a:avLst/>
          </a:prstGeom>
          <a:ln w="44450">
            <a:solidFill>
              <a:srgbClr val="FF93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6653A7-1710-7D44-B71A-FE745A3F0152}"/>
              </a:ext>
            </a:extLst>
          </p:cNvPr>
          <p:cNvSpPr txBox="1"/>
          <p:nvPr/>
        </p:nvSpPr>
        <p:spPr>
          <a:xfrm>
            <a:off x="1130126" y="3465695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Access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A5BB7-E97D-1441-9926-696FF76A8D02}"/>
              </a:ext>
            </a:extLst>
          </p:cNvPr>
          <p:cNvSpPr txBox="1"/>
          <p:nvPr/>
        </p:nvSpPr>
        <p:spPr>
          <a:xfrm>
            <a:off x="1395687" y="3984670"/>
            <a:ext cx="137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Read/Write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B03AD-6112-E44E-A29F-F10E2FAF6305}"/>
              </a:ext>
            </a:extLst>
          </p:cNvPr>
          <p:cNvSpPr txBox="1"/>
          <p:nvPr/>
        </p:nvSpPr>
        <p:spPr>
          <a:xfrm>
            <a:off x="1305084" y="3984670"/>
            <a:ext cx="1558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Setter/Getter</a:t>
            </a:r>
          </a:p>
        </p:txBody>
      </p:sp>
    </p:spTree>
    <p:extLst>
      <p:ext uri="{BB962C8B-B14F-4D97-AF65-F5344CB8AC3E}">
        <p14:creationId xmlns:p14="http://schemas.microsoft.com/office/powerpoint/2010/main" val="382455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6 L -0.09722 -3.7037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04253 1.48148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04253 -2.22222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 animBg="1"/>
      <p:bldP spid="18" grpId="1" animBg="1"/>
      <p:bldP spid="19" grpId="0"/>
      <p:bldP spid="25" grpId="0"/>
      <p:bldP spid="25" grpId="1"/>
      <p:bldP spid="26" grpId="0"/>
      <p:bldP spid="26" grpId="1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513" y="112138"/>
            <a:ext cx="986403" cy="10896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24CBE-54A9-D145-A0C2-697E63C42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687693"/>
          </a:xfrm>
        </p:spPr>
        <p:txBody>
          <a:bodyPr/>
          <a:lstStyle/>
          <a:p>
            <a:r>
              <a:rPr lang="en-US" dirty="0"/>
              <a:t>Setter and Getter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A35EE6-7039-0F43-87FE-F1ACB989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09985"/>
            <a:ext cx="4546832" cy="5435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4859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30" y="230296"/>
            <a:ext cx="1674985" cy="18502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24CBE-54A9-D145-A0C2-697E63C42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687693"/>
          </a:xfrm>
        </p:spPr>
        <p:txBody>
          <a:bodyPr/>
          <a:lstStyle/>
          <a:p>
            <a:r>
              <a:rPr lang="en-US" dirty="0"/>
              <a:t>Copy Constructor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D933B5-E45C-F94D-8054-827E5CC32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527769"/>
            <a:ext cx="6096000" cy="151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F97514-6312-5A42-8B83-0734B596B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21" y="4510823"/>
            <a:ext cx="7533314" cy="2116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DCDF010-A4D9-D84F-88BC-C7B0717F73D9}"/>
              </a:ext>
            </a:extLst>
          </p:cNvPr>
          <p:cNvSpPr/>
          <p:nvPr/>
        </p:nvSpPr>
        <p:spPr>
          <a:xfrm>
            <a:off x="671756" y="4910542"/>
            <a:ext cx="7926959" cy="5590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68B10F99-0564-D846-988B-8C0BA03F64BE}"/>
              </a:ext>
            </a:extLst>
          </p:cNvPr>
          <p:cNvCxnSpPr>
            <a:stCxn id="11" idx="1"/>
            <a:endCxn id="9" idx="1"/>
          </p:cNvCxnSpPr>
          <p:nvPr/>
        </p:nvCxnSpPr>
        <p:spPr>
          <a:xfrm rot="10800000" flipH="1">
            <a:off x="671756" y="3283420"/>
            <a:ext cx="852244" cy="1906663"/>
          </a:xfrm>
          <a:prstGeom prst="curvedConnector3">
            <a:avLst>
              <a:gd name="adj1" fmla="val -26823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1720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284" y="371511"/>
            <a:ext cx="1304174" cy="14406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DF87AC-8A7A-E643-B110-B81F1868B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179" y="1852114"/>
            <a:ext cx="7348756" cy="2170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A07F9-0415-E048-9871-6E5A8857D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56"/>
          <a:stretch/>
        </p:blipFill>
        <p:spPr>
          <a:xfrm>
            <a:off x="1195606" y="4589477"/>
            <a:ext cx="7150100" cy="1123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E69E3D-0AFA-D241-860D-62ED6A51E524}"/>
              </a:ext>
            </a:extLst>
          </p:cNvPr>
          <p:cNvSpPr/>
          <p:nvPr/>
        </p:nvSpPr>
        <p:spPr>
          <a:xfrm>
            <a:off x="5385732" y="3274688"/>
            <a:ext cx="3154261" cy="5590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A4A89-2BE0-4C42-99FC-0D0E341903D0}"/>
              </a:ext>
            </a:extLst>
          </p:cNvPr>
          <p:cNvSpPr/>
          <p:nvPr/>
        </p:nvSpPr>
        <p:spPr>
          <a:xfrm>
            <a:off x="451670" y="6449675"/>
            <a:ext cx="2411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5"/>
              </a:rPr>
              <a:t>here</a:t>
            </a:r>
            <a:r>
              <a:rPr lang="en-US" dirty="0"/>
              <a:t> version 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0A4F04-B4E2-894B-AEE8-543340EF2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02" y="6488668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5282A-9253-CB4A-9565-6AABDDE6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59" y="1912691"/>
            <a:ext cx="8156847" cy="1602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076508-6F2D-0840-9E9B-9A0B171966CF}"/>
              </a:ext>
            </a:extLst>
          </p:cNvPr>
          <p:cNvSpPr/>
          <p:nvPr/>
        </p:nvSpPr>
        <p:spPr>
          <a:xfrm>
            <a:off x="171067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4561BC-02EF-1C4A-9D99-D60F9E1053ED}"/>
              </a:ext>
            </a:extLst>
          </p:cNvPr>
          <p:cNvSpPr/>
          <p:nvPr/>
        </p:nvSpPr>
        <p:spPr>
          <a:xfrm>
            <a:off x="230234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48A2F6-B60C-4749-BAFA-C53B75BC6508}"/>
              </a:ext>
            </a:extLst>
          </p:cNvPr>
          <p:cNvSpPr/>
          <p:nvPr/>
        </p:nvSpPr>
        <p:spPr>
          <a:xfrm>
            <a:off x="289401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46DAE-88F0-4D4A-8D54-C5361FB1E0FE}"/>
              </a:ext>
            </a:extLst>
          </p:cNvPr>
          <p:cNvSpPr/>
          <p:nvPr/>
        </p:nvSpPr>
        <p:spPr>
          <a:xfrm>
            <a:off x="348568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4D2336-09E7-F54B-984A-EDF75A1980A2}"/>
              </a:ext>
            </a:extLst>
          </p:cNvPr>
          <p:cNvSpPr/>
          <p:nvPr/>
        </p:nvSpPr>
        <p:spPr>
          <a:xfrm>
            <a:off x="407735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F1180-497D-B246-A53D-25173E41079D}"/>
              </a:ext>
            </a:extLst>
          </p:cNvPr>
          <p:cNvSpPr/>
          <p:nvPr/>
        </p:nvSpPr>
        <p:spPr>
          <a:xfrm>
            <a:off x="466902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38E371-5706-D242-BE94-D3973E21099F}"/>
              </a:ext>
            </a:extLst>
          </p:cNvPr>
          <p:cNvSpPr/>
          <p:nvPr/>
        </p:nvSpPr>
        <p:spPr>
          <a:xfrm>
            <a:off x="5260696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2AE89-63B1-6347-B095-0543031E2F1D}"/>
              </a:ext>
            </a:extLst>
          </p:cNvPr>
          <p:cNvSpPr/>
          <p:nvPr/>
        </p:nvSpPr>
        <p:spPr>
          <a:xfrm>
            <a:off x="5852366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5F517B-7E19-D440-823D-F0B9B7E2EB36}"/>
              </a:ext>
            </a:extLst>
          </p:cNvPr>
          <p:cNvSpPr/>
          <p:nvPr/>
        </p:nvSpPr>
        <p:spPr>
          <a:xfrm>
            <a:off x="6444036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91E75A-060D-5B45-8346-3E083F150FBF}"/>
              </a:ext>
            </a:extLst>
          </p:cNvPr>
          <p:cNvSpPr/>
          <p:nvPr/>
        </p:nvSpPr>
        <p:spPr>
          <a:xfrm>
            <a:off x="7035706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8F138B-1603-BB4C-BD71-337970F9BA56}"/>
              </a:ext>
            </a:extLst>
          </p:cNvPr>
          <p:cNvSpPr txBox="1"/>
          <p:nvPr/>
        </p:nvSpPr>
        <p:spPr>
          <a:xfrm>
            <a:off x="808943" y="4400236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5BEE6386-1FBB-1B48-AE0B-45AE197F797B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6444036" y="4917639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5C357B8-3FAB-CF47-88B5-4F2E62AF5EA5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5400000" flipH="1" flipV="1">
            <a:off x="5260697" y="4325971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E7F5392-D2A7-B44D-B5D9-14536FEFD815}"/>
              </a:ext>
            </a:extLst>
          </p:cNvPr>
          <p:cNvSpPr/>
          <p:nvPr/>
        </p:nvSpPr>
        <p:spPr>
          <a:xfrm>
            <a:off x="6444036" y="521347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15C18A-6260-7F42-8863-62E15C7E78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821" y="1363509"/>
            <a:ext cx="8484695" cy="159370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Group properties (variables) and methods (that work on properties) into a single concept call “</a:t>
            </a:r>
            <a:r>
              <a:rPr lang="en-US" dirty="0">
                <a:highlight>
                  <a:srgbClr val="FFFF00"/>
                </a:highlight>
              </a:rPr>
              <a:t>class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0C5E2A-CC8C-E548-94BD-5426BAB1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Summary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F1A5443-B361-E849-8B09-B19A9B79E660}"/>
              </a:ext>
            </a:extLst>
          </p:cNvPr>
          <p:cNvSpPr txBox="1">
            <a:spLocks/>
          </p:cNvSpPr>
          <p:nvPr/>
        </p:nvSpPr>
        <p:spPr>
          <a:xfrm>
            <a:off x="370820" y="2610261"/>
            <a:ext cx="8484695" cy="88329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Member variables should be private (not exposed to outside)</a:t>
            </a:r>
          </a:p>
          <a:p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AC38477-90F1-C94E-BBAC-7B82AFD38CED}"/>
              </a:ext>
            </a:extLst>
          </p:cNvPr>
          <p:cNvSpPr txBox="1">
            <a:spLocks/>
          </p:cNvSpPr>
          <p:nvPr/>
        </p:nvSpPr>
        <p:spPr>
          <a:xfrm>
            <a:off x="370820" y="4177718"/>
            <a:ext cx="8484695" cy="8262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Constructor to set/initialize members when creating object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528561DD-E9CE-8E47-AA17-001C09DF8460}"/>
              </a:ext>
            </a:extLst>
          </p:cNvPr>
          <p:cNvSpPr txBox="1">
            <a:spLocks/>
          </p:cNvSpPr>
          <p:nvPr/>
        </p:nvSpPr>
        <p:spPr>
          <a:xfrm>
            <a:off x="370820" y="5106971"/>
            <a:ext cx="8484695" cy="12897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Setter/getter for member properties access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361DB92-5355-CC49-A1E4-DED464063EE8}"/>
              </a:ext>
            </a:extLst>
          </p:cNvPr>
          <p:cNvSpPr txBox="1">
            <a:spLocks/>
          </p:cNvSpPr>
          <p:nvPr/>
        </p:nvSpPr>
        <p:spPr>
          <a:xfrm>
            <a:off x="370820" y="1363509"/>
            <a:ext cx="8484695" cy="159370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Group properties (variables) and methods (that work on properties) into a single concept call “</a:t>
            </a:r>
            <a:r>
              <a:rPr lang="en-US" dirty="0">
                <a:solidFill>
                  <a:schemeClr val="bg2">
                    <a:lumMod val="65000"/>
                  </a:schemeClr>
                </a:solidFill>
                <a:highlight>
                  <a:srgbClr val="FFFF00"/>
                </a:highlight>
              </a:rPr>
              <a:t>class</a:t>
            </a:r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”</a:t>
            </a: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5902802-4D5A-7D49-B4D7-C7192E58514A}"/>
              </a:ext>
            </a:extLst>
          </p:cNvPr>
          <p:cNvSpPr txBox="1">
            <a:spLocks/>
          </p:cNvSpPr>
          <p:nvPr/>
        </p:nvSpPr>
        <p:spPr>
          <a:xfrm>
            <a:off x="370820" y="2610261"/>
            <a:ext cx="8484695" cy="12499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Member variables should be private (not exposed to outside)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A637494-216A-9B4B-BB5D-BE8D3BDFA771}"/>
              </a:ext>
            </a:extLst>
          </p:cNvPr>
          <p:cNvSpPr txBox="1">
            <a:spLocks/>
          </p:cNvSpPr>
          <p:nvPr/>
        </p:nvSpPr>
        <p:spPr>
          <a:xfrm>
            <a:off x="1528502" y="3724610"/>
            <a:ext cx="5609893" cy="4531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i="1" dirty="0"/>
              <a:t>What’s the default access level? Public or private?</a:t>
            </a:r>
          </a:p>
          <a:p>
            <a:pPr marL="457200" lvl="1" indent="0">
              <a:buFont typeface="Arial"/>
              <a:buNone/>
            </a:pPr>
            <a:endParaRPr lang="en-US" i="1" dirty="0"/>
          </a:p>
          <a:p>
            <a:endParaRPr lang="en-US" i="1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3B64AE2-A492-854C-8D6F-CDB9B4FD76F8}"/>
              </a:ext>
            </a:extLst>
          </p:cNvPr>
          <p:cNvSpPr txBox="1">
            <a:spLocks/>
          </p:cNvSpPr>
          <p:nvPr/>
        </p:nvSpPr>
        <p:spPr>
          <a:xfrm>
            <a:off x="370820" y="4177718"/>
            <a:ext cx="8484695" cy="8262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Constructor to set/initialize members when creating object</a:t>
            </a: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02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  <p:bldP spid="7" grpId="0"/>
      <p:bldP spid="8" grpId="0" build="p"/>
      <p:bldP spid="9" grpId="0"/>
      <p:bldP spid="4" grpId="0"/>
      <p:bldP spid="4" grpId="1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dogs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Variables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Methods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Play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351" y="587229"/>
            <a:ext cx="1928891" cy="35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0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691" y="1579227"/>
            <a:ext cx="2604012" cy="40154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dogs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6779" y="5186613"/>
            <a:ext cx="853122" cy="1562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BDF9B0-792B-D34F-909C-8F113EB5E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42" y="1358478"/>
            <a:ext cx="5534179" cy="5391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0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B76FA-95C7-9640-87AF-005A556A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" y="2458340"/>
            <a:ext cx="8934275" cy="4304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113" y="1982527"/>
            <a:ext cx="648104" cy="715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176" y="2147143"/>
            <a:ext cx="378925" cy="694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E97E2D-3458-4141-8160-08A2F6012348}"/>
              </a:ext>
            </a:extLst>
          </p:cNvPr>
          <p:cNvSpPr/>
          <p:nvPr/>
        </p:nvSpPr>
        <p:spPr>
          <a:xfrm>
            <a:off x="218114" y="2558642"/>
            <a:ext cx="2122414" cy="2223077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A4466-955E-2342-A979-335446469B15}"/>
              </a:ext>
            </a:extLst>
          </p:cNvPr>
          <p:cNvSpPr/>
          <p:nvPr/>
        </p:nvSpPr>
        <p:spPr>
          <a:xfrm>
            <a:off x="4949505" y="2558642"/>
            <a:ext cx="2122414" cy="2155967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6FCB5B-A056-7F44-8E67-4FC3E884B3FB}"/>
              </a:ext>
            </a:extLst>
          </p:cNvPr>
          <p:cNvCxnSpPr>
            <a:cxnSpLocks/>
          </p:cNvCxnSpPr>
          <p:nvPr/>
        </p:nvCxnSpPr>
        <p:spPr>
          <a:xfrm>
            <a:off x="2650921" y="4085438"/>
            <a:ext cx="1921079" cy="0"/>
          </a:xfrm>
          <a:prstGeom prst="straightConnector1">
            <a:avLst/>
          </a:prstGeom>
          <a:noFill/>
          <a:ln w="41275">
            <a:solidFill>
              <a:srgbClr val="FF0000"/>
            </a:solidFill>
            <a:prstDash val="sysDot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4648D8C-4A81-9340-BEDE-695F493CC68A}"/>
              </a:ext>
            </a:extLst>
          </p:cNvPr>
          <p:cNvSpPr txBox="1"/>
          <p:nvPr/>
        </p:nvSpPr>
        <p:spPr>
          <a:xfrm>
            <a:off x="3038856" y="3645039"/>
            <a:ext cx="121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Duplicated</a:t>
            </a:r>
          </a:p>
        </p:txBody>
      </p:sp>
    </p:spTree>
    <p:extLst>
      <p:ext uri="{BB962C8B-B14F-4D97-AF65-F5344CB8AC3E}">
        <p14:creationId xmlns:p14="http://schemas.microsoft.com/office/powerpoint/2010/main" val="32004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CB74E-BC7D-B240-957E-E0FD138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CDCD9B-841A-5543-A767-134F02C031B0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FFB6A-657C-8549-A402-1D891033A134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5913D4-829B-134C-86BA-242103A58D22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F6712-1EDB-E446-9745-0FBD1A0FC26B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D8385A-AC41-2744-A85C-A4BFD87E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23" y="4583839"/>
            <a:ext cx="648103" cy="1187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76277E-563D-DE4B-B08C-167B291804C2}"/>
              </a:ext>
            </a:extLst>
          </p:cNvPr>
          <p:cNvSpPr txBox="1"/>
          <p:nvPr/>
        </p:nvSpPr>
        <p:spPr>
          <a:xfrm>
            <a:off x="1662468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Name</a:t>
            </a:r>
          </a:p>
          <a:p>
            <a:r>
              <a:rPr lang="en-US" dirty="0">
                <a:solidFill>
                  <a:srgbClr val="FF9300"/>
                </a:solidFill>
              </a:rPr>
              <a:t>Gender</a:t>
            </a:r>
          </a:p>
          <a:p>
            <a:r>
              <a:rPr lang="en-US" dirty="0">
                <a:solidFill>
                  <a:srgbClr val="FF9300"/>
                </a:solidFill>
              </a:rPr>
              <a:t>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3468E3-1AEF-F84E-979A-8CB7246E6BF3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28767-A227-904E-9863-659F952087EE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B7FF8-9561-5A4B-8F6A-3B330FBF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586" y="4583839"/>
            <a:ext cx="1047526" cy="1157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E156F7-F66C-DA40-8D60-A260F9D72DC9}"/>
              </a:ext>
            </a:extLst>
          </p:cNvPr>
          <p:cNvSpPr txBox="1"/>
          <p:nvPr/>
        </p:nvSpPr>
        <p:spPr>
          <a:xfrm>
            <a:off x="5046629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Name</a:t>
            </a:r>
          </a:p>
          <a:p>
            <a:r>
              <a:rPr lang="en-US" dirty="0">
                <a:solidFill>
                  <a:srgbClr val="0070C0"/>
                </a:solidFill>
              </a:rPr>
              <a:t>Gender</a:t>
            </a:r>
          </a:p>
          <a:p>
            <a:r>
              <a:rPr lang="en-US" dirty="0">
                <a:solidFill>
                  <a:srgbClr val="0070C0"/>
                </a:solidFill>
              </a:rPr>
              <a:t>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4733A-4F21-644A-95DA-BCBBC4C46BAA}"/>
              </a:ext>
            </a:extLst>
          </p:cNvPr>
          <p:cNvSpPr txBox="1"/>
          <p:nvPr/>
        </p:nvSpPr>
        <p:spPr>
          <a:xfrm>
            <a:off x="4038202" y="2155575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Name</a:t>
            </a:r>
          </a:p>
          <a:p>
            <a:r>
              <a:rPr lang="en-US" dirty="0">
                <a:solidFill>
                  <a:srgbClr val="00B050"/>
                </a:solidFill>
              </a:rPr>
              <a:t>Gender</a:t>
            </a:r>
          </a:p>
          <a:p>
            <a:r>
              <a:rPr lang="en-US" dirty="0">
                <a:solidFill>
                  <a:srgbClr val="00B050"/>
                </a:solidFill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32272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94 -0.35672 " pathEditMode="relative" ptsTypes="AA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215 -0.35672 " pathEditMode="relative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5" grpId="0" animBg="1"/>
      <p:bldP spid="6" grpId="0"/>
      <p:bldP spid="14" grpId="0"/>
      <p:bldP spid="14" grpId="1"/>
      <p:bldP spid="14" grpId="2"/>
      <p:bldP spid="7" grpId="0" animBg="1"/>
      <p:bldP spid="8" grpId="0"/>
      <p:bldP spid="15" grpId="0"/>
      <p:bldP spid="15" grpId="1"/>
      <p:bldP spid="15" grpId="2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CBF5B5-C712-6446-AB2E-47E943BC675A}"/>
              </a:ext>
            </a:extLst>
          </p:cNvPr>
          <p:cNvGrpSpPr/>
          <p:nvPr/>
        </p:nvGrpSpPr>
        <p:grpSpPr>
          <a:xfrm>
            <a:off x="6201499" y="673141"/>
            <a:ext cx="2357306" cy="1998575"/>
            <a:chOff x="6016941" y="455027"/>
            <a:chExt cx="2357306" cy="19985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7C566CD-6967-D347-A42D-FE70CBE6AD61}"/>
                </a:ext>
              </a:extLst>
            </p:cNvPr>
            <p:cNvSpPr/>
            <p:nvPr/>
          </p:nvSpPr>
          <p:spPr>
            <a:xfrm>
              <a:off x="6016941" y="455027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9B9918-4915-694F-8DF7-73ECB20A4722}"/>
                </a:ext>
              </a:extLst>
            </p:cNvPr>
            <p:cNvSpPr txBox="1"/>
            <p:nvPr/>
          </p:nvSpPr>
          <p:spPr>
            <a:xfrm>
              <a:off x="6097404" y="455027"/>
              <a:ext cx="20649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Animal Class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057B08-3DEC-D14D-81A7-1E96702C71CD}"/>
                </a:ext>
              </a:extLst>
            </p:cNvPr>
            <p:cNvSpPr txBox="1"/>
            <p:nvPr/>
          </p:nvSpPr>
          <p:spPr>
            <a:xfrm>
              <a:off x="6798180" y="1247093"/>
              <a:ext cx="8851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Name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Gender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Age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ECF461A-C010-7048-820D-995D7E34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64" y="1768932"/>
            <a:ext cx="4875675" cy="4837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3AD8653-86BF-0345-BC8B-3EB618D26822}"/>
              </a:ext>
            </a:extLst>
          </p:cNvPr>
          <p:cNvSpPr/>
          <p:nvPr/>
        </p:nvSpPr>
        <p:spPr>
          <a:xfrm>
            <a:off x="1493240" y="5276675"/>
            <a:ext cx="5217953" cy="105701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445DF9-8481-0445-8A87-7D48DE209BBF}"/>
              </a:ext>
            </a:extLst>
          </p:cNvPr>
          <p:cNvSpPr txBox="1"/>
          <p:nvPr/>
        </p:nvSpPr>
        <p:spPr>
          <a:xfrm>
            <a:off x="6535951" y="4763242"/>
            <a:ext cx="228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Base class constructor</a:t>
            </a:r>
          </a:p>
        </p:txBody>
      </p:sp>
    </p:spTree>
    <p:extLst>
      <p:ext uri="{BB962C8B-B14F-4D97-AF65-F5344CB8AC3E}">
        <p14:creationId xmlns:p14="http://schemas.microsoft.com/office/powerpoint/2010/main" val="180701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8FF28D7-3A10-C24B-8871-7A6F20A7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2378385"/>
            <a:ext cx="8855515" cy="1765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532" y="1929615"/>
            <a:ext cx="648104" cy="715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887FC-800C-7242-8554-938C148F0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63" y="2535045"/>
            <a:ext cx="8086987" cy="3606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499" y="2031289"/>
            <a:ext cx="378925" cy="6941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66D9B96-630A-3247-96AC-359CBA9BC580}"/>
              </a:ext>
            </a:extLst>
          </p:cNvPr>
          <p:cNvSpPr/>
          <p:nvPr/>
        </p:nvSpPr>
        <p:spPr>
          <a:xfrm>
            <a:off x="2122415" y="2469375"/>
            <a:ext cx="1451295" cy="35233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5C2E60-6517-4A49-8B0B-E1A00AFC3A7E}"/>
              </a:ext>
            </a:extLst>
          </p:cNvPr>
          <p:cNvSpPr/>
          <p:nvPr/>
        </p:nvSpPr>
        <p:spPr>
          <a:xfrm>
            <a:off x="1259746" y="3168809"/>
            <a:ext cx="3801677" cy="50820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3011648" y="2127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FE622E-1755-464B-A01F-6F2CD9AECBB0}"/>
              </a:ext>
            </a:extLst>
          </p:cNvPr>
          <p:cNvSpPr txBox="1"/>
          <p:nvPr/>
        </p:nvSpPr>
        <p:spPr>
          <a:xfrm>
            <a:off x="2671784" y="2074820"/>
            <a:ext cx="12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inheritance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C5D18-0F3A-4A48-8814-13C908C9A2EA}"/>
              </a:ext>
            </a:extLst>
          </p:cNvPr>
          <p:cNvSpPr txBox="1"/>
          <p:nvPr/>
        </p:nvSpPr>
        <p:spPr>
          <a:xfrm>
            <a:off x="2306055" y="3677242"/>
            <a:ext cx="309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Calling based class constructor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396E4F-AE65-F747-962A-0C9BA04811BF}"/>
              </a:ext>
            </a:extLst>
          </p:cNvPr>
          <p:cNvSpPr/>
          <p:nvPr/>
        </p:nvSpPr>
        <p:spPr>
          <a:xfrm>
            <a:off x="414686" y="6488668"/>
            <a:ext cx="3662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6"/>
              </a:rPr>
              <a:t>here</a:t>
            </a:r>
            <a:r>
              <a:rPr lang="en-US" dirty="0"/>
              <a:t> version 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0DF59F6-4C65-2348-9F3C-5A66006ED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40" y="6527661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2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7.40741E-7 L 0.40799 0.0229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4" y="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7" grpId="0"/>
      <p:bldP spid="17" grpId="1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0C5E2A-CC8C-E548-94BD-5426BAB1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473C48-A9D7-594B-8248-AF9920E5668A}"/>
              </a:ext>
            </a:extLst>
          </p:cNvPr>
          <p:cNvSpPr txBox="1"/>
          <p:nvPr/>
        </p:nvSpPr>
        <p:spPr>
          <a:xfrm>
            <a:off x="746618" y="1528998"/>
            <a:ext cx="7834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In Java, all classes are derived from the </a:t>
            </a:r>
            <a:r>
              <a:rPr lang="en-US" sz="2800" b="1" dirty="0">
                <a:solidFill>
                  <a:srgbClr val="00B050"/>
                </a:solidFill>
                <a:highlight>
                  <a:srgbClr val="FFFF00"/>
                </a:highlight>
              </a:rPr>
              <a:t>Object</a:t>
            </a:r>
            <a:r>
              <a:rPr lang="en-US" sz="2800" b="1" dirty="0">
                <a:solidFill>
                  <a:srgbClr val="00B050"/>
                </a:solidFill>
              </a:rPr>
              <a:t> 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B49A9-58D9-5740-82AD-9280EE88C97B}"/>
              </a:ext>
            </a:extLst>
          </p:cNvPr>
          <p:cNvSpPr txBox="1"/>
          <p:nvPr/>
        </p:nvSpPr>
        <p:spPr>
          <a:xfrm>
            <a:off x="6380540" y="2017652"/>
            <a:ext cx="2645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00B050"/>
                </a:solidFill>
              </a:rPr>
              <a:t>Yes, your own class too!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0A3AE3-E6EA-4141-8754-9049A4B07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15" y="2198832"/>
            <a:ext cx="4977243" cy="453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C895A0F-CB6A-B245-8A3B-D7D815DA09B5}"/>
              </a:ext>
            </a:extLst>
          </p:cNvPr>
          <p:cNvSpPr/>
          <p:nvPr/>
        </p:nvSpPr>
        <p:spPr>
          <a:xfrm>
            <a:off x="1132513" y="3724712"/>
            <a:ext cx="4714613" cy="282709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8E4D7-846B-8E43-BC2A-346423763A52}"/>
              </a:ext>
            </a:extLst>
          </p:cNvPr>
          <p:cNvSpPr txBox="1"/>
          <p:nvPr/>
        </p:nvSpPr>
        <p:spPr>
          <a:xfrm>
            <a:off x="5958409" y="4117073"/>
            <a:ext cx="2993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Override of the Object class equal() and </a:t>
            </a:r>
            <a:r>
              <a:rPr lang="en-US" b="1" dirty="0" err="1">
                <a:solidFill>
                  <a:srgbClr val="FF0000"/>
                </a:solidFill>
              </a:rPr>
              <a:t>toString</a:t>
            </a:r>
            <a:r>
              <a:rPr lang="en-US" b="1" dirty="0">
                <a:solidFill>
                  <a:srgbClr val="FF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3635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3549" y="1632981"/>
            <a:ext cx="8700451" cy="1820206"/>
          </a:xfrm>
        </p:spPr>
        <p:txBody>
          <a:bodyPr/>
          <a:lstStyle/>
          <a:p>
            <a:r>
              <a:rPr lang="en-US" dirty="0">
                <a:highlight>
                  <a:srgbClr val="00FFFF"/>
                </a:highlight>
              </a:rPr>
              <a:t>Override</a:t>
            </a:r>
          </a:p>
          <a:p>
            <a:pPr lvl="1"/>
            <a:r>
              <a:rPr lang="en-US" dirty="0"/>
              <a:t>Re-implement a function in derived class from base class with the</a:t>
            </a:r>
          </a:p>
          <a:p>
            <a:pPr lvl="2"/>
            <a:r>
              <a:rPr lang="en-US" dirty="0"/>
              <a:t>same name</a:t>
            </a:r>
          </a:p>
          <a:p>
            <a:pPr lvl="2"/>
            <a:r>
              <a:rPr lang="en-US" dirty="0"/>
              <a:t>same signature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99AF8-A818-754E-BC6F-415C043E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42" y="3638906"/>
            <a:ext cx="7491369" cy="861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6ED209-98F2-3C48-A470-C277EAD3DE39}"/>
              </a:ext>
            </a:extLst>
          </p:cNvPr>
          <p:cNvSpPr txBox="1"/>
          <p:nvPr/>
        </p:nvSpPr>
        <p:spPr>
          <a:xfrm>
            <a:off x="914400" y="3226684"/>
            <a:ext cx="237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Base class: </a:t>
            </a:r>
            <a:r>
              <a:rPr lang="en-US" i="1" dirty="0" err="1"/>
              <a:t>Aniaml.Java</a:t>
            </a:r>
            <a:endParaRPr lang="en-US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F1404D-A879-A545-8CDC-476AE689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13" y="5004409"/>
            <a:ext cx="6853806" cy="1547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5D62F-1024-864A-BB6A-D7CFEE1FF769}"/>
              </a:ext>
            </a:extLst>
          </p:cNvPr>
          <p:cNvSpPr txBox="1"/>
          <p:nvPr/>
        </p:nvSpPr>
        <p:spPr>
          <a:xfrm>
            <a:off x="1057013" y="4600218"/>
            <a:ext cx="23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Derived class: </a:t>
            </a:r>
            <a:r>
              <a:rPr lang="en-US" i="1" dirty="0" err="1"/>
              <a:t>Dog.Java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017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272" y="1532680"/>
            <a:ext cx="8700451" cy="1820206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Overload</a:t>
            </a:r>
          </a:p>
          <a:p>
            <a:pPr lvl="1"/>
            <a:r>
              <a:rPr lang="en-US" dirty="0"/>
              <a:t>Re-implement a function in the same class</a:t>
            </a:r>
          </a:p>
          <a:p>
            <a:pPr lvl="2"/>
            <a:r>
              <a:rPr lang="en-US" dirty="0"/>
              <a:t>same name</a:t>
            </a:r>
          </a:p>
          <a:p>
            <a:pPr lvl="2"/>
            <a:r>
              <a:rPr lang="en-US" dirty="0"/>
              <a:t>different signature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5D62F-1024-864A-BB6A-D7CFEE1FF769}"/>
              </a:ext>
            </a:extLst>
          </p:cNvPr>
          <p:cNvSpPr txBox="1"/>
          <p:nvPr/>
        </p:nvSpPr>
        <p:spPr>
          <a:xfrm>
            <a:off x="1006679" y="3165917"/>
            <a:ext cx="23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Derived class: </a:t>
            </a:r>
            <a:r>
              <a:rPr lang="en-US" i="1" dirty="0" err="1"/>
              <a:t>Dog.Java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2417E-DA4A-2A4A-A60E-73F825CDE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8" y="3591935"/>
            <a:ext cx="7952763" cy="2788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EEA5BB-5CD7-894B-ADC3-A564C995D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73" y="3734818"/>
            <a:ext cx="6058842" cy="1972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3B08F-36EA-4040-A04A-2765E67A2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980" y="5992883"/>
            <a:ext cx="5630289" cy="676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F43719-19BA-4B42-9A5B-608D9EEA3CC0}"/>
              </a:ext>
            </a:extLst>
          </p:cNvPr>
          <p:cNvSpPr/>
          <p:nvPr/>
        </p:nvSpPr>
        <p:spPr>
          <a:xfrm>
            <a:off x="6193090" y="2918835"/>
            <a:ext cx="1508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5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5282A-9253-CB4A-9565-6AABDDE6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689" y="1457295"/>
            <a:ext cx="5394121" cy="1059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47F803-7A3C-F141-8317-45029A23D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51" y="2684401"/>
            <a:ext cx="5871536" cy="4033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3762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1522" y="2181342"/>
            <a:ext cx="6404225" cy="4015497"/>
          </a:xfrm>
        </p:spPr>
        <p:txBody>
          <a:bodyPr/>
          <a:lstStyle/>
          <a:p>
            <a:r>
              <a:rPr lang="en-US" sz="3200" dirty="0"/>
              <a:t>Base class &amp; derived class</a:t>
            </a:r>
          </a:p>
          <a:p>
            <a:endParaRPr lang="en-US" sz="3200" dirty="0"/>
          </a:p>
          <a:p>
            <a:r>
              <a:rPr lang="en-US" sz="3200" dirty="0"/>
              <a:t>Use super to access the base</a:t>
            </a:r>
          </a:p>
          <a:p>
            <a:endParaRPr lang="en-US" sz="3200" dirty="0"/>
          </a:p>
          <a:p>
            <a:r>
              <a:rPr lang="en-US" sz="3200" dirty="0"/>
              <a:t>Override vs Overload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Summary</a:t>
            </a:r>
          </a:p>
        </p:txBody>
      </p:sp>
    </p:spTree>
    <p:extLst>
      <p:ext uri="{BB962C8B-B14F-4D97-AF65-F5344CB8AC3E}">
        <p14:creationId xmlns:p14="http://schemas.microsoft.com/office/powerpoint/2010/main" val="1840957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691" y="1579227"/>
            <a:ext cx="2604012" cy="40154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Let all cats and dogs play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6779" y="5186613"/>
            <a:ext cx="853122" cy="1562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2E5E4B-9832-CB47-A87E-7482526CB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10" y="5186613"/>
            <a:ext cx="1299196" cy="1435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4A749B-0BB6-9041-B348-7D6D59452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232" y="1952395"/>
            <a:ext cx="5318329" cy="2346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519D3F-F5E3-8A44-838D-894543CB3EDD}"/>
              </a:ext>
            </a:extLst>
          </p:cNvPr>
          <p:cNvSpPr txBox="1"/>
          <p:nvPr/>
        </p:nvSpPr>
        <p:spPr>
          <a:xfrm>
            <a:off x="3592456" y="4875449"/>
            <a:ext cx="5334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</a:rPr>
              <a:t>What if we have 3 cats and 2 dogs?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26E3E-0D11-3D49-A94F-A55F6436C66F}"/>
              </a:ext>
            </a:extLst>
          </p:cNvPr>
          <p:cNvSpPr txBox="1"/>
          <p:nvPr/>
        </p:nvSpPr>
        <p:spPr>
          <a:xfrm>
            <a:off x="3078622" y="4875449"/>
            <a:ext cx="6065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i="1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What if we have 300 cats and 200 dogs?</a:t>
            </a:r>
          </a:p>
        </p:txBody>
      </p:sp>
    </p:spTree>
    <p:extLst>
      <p:ext uri="{BB962C8B-B14F-4D97-AF65-F5344CB8AC3E}">
        <p14:creationId xmlns:p14="http://schemas.microsoft.com/office/powerpoint/2010/main" val="11347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794B4A-07EE-D746-BFDE-872C9B8F7A5A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CA6EB-0F9F-634B-84B1-0B7D043F7A1A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1065667-924C-7547-AED5-9CF83A8A3BE1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3335-2084-E94F-9462-233AA63D5235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8B4D0-2219-5E43-9E04-A0C6FB38F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15" y="5147327"/>
            <a:ext cx="648103" cy="118732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081AA1-DEF3-FC4C-A7F0-0CC3213CEA16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0A22E-395C-BD4A-8007-3A96F408C8B5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0082E1-4FC3-B948-9E08-3E9762871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409" y="5118840"/>
            <a:ext cx="1047526" cy="11571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7EC11C-4DBB-E34D-B33E-F07A854798F6}"/>
              </a:ext>
            </a:extLst>
          </p:cNvPr>
          <p:cNvSpPr txBox="1"/>
          <p:nvPr/>
        </p:nvSpPr>
        <p:spPr>
          <a:xfrm>
            <a:off x="3524885" y="2224900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public void play()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ED100F-47D8-C642-A46B-10E576A856AD}"/>
              </a:ext>
            </a:extLst>
          </p:cNvPr>
          <p:cNvSpPr txBox="1"/>
          <p:nvPr/>
        </p:nvSpPr>
        <p:spPr>
          <a:xfrm>
            <a:off x="1686872" y="4741095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300"/>
                </a:solidFill>
              </a:rPr>
              <a:t>public void play()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A4962-208C-D346-BA3D-01C44245E519}"/>
              </a:ext>
            </a:extLst>
          </p:cNvPr>
          <p:cNvSpPr txBox="1"/>
          <p:nvPr/>
        </p:nvSpPr>
        <p:spPr>
          <a:xfrm>
            <a:off x="5095709" y="4727854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public void play()</a:t>
            </a:r>
          </a:p>
        </p:txBody>
      </p:sp>
    </p:spTree>
    <p:extLst>
      <p:ext uri="{BB962C8B-B14F-4D97-AF65-F5344CB8AC3E}">
        <p14:creationId xmlns:p14="http://schemas.microsoft.com/office/powerpoint/2010/main" val="21709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B7EA43-C83B-D541-909F-513B929AFE62}"/>
              </a:ext>
            </a:extLst>
          </p:cNvPr>
          <p:cNvGrpSpPr/>
          <p:nvPr/>
        </p:nvGrpSpPr>
        <p:grpSpPr>
          <a:xfrm>
            <a:off x="5319257" y="1430425"/>
            <a:ext cx="2600030" cy="2592237"/>
            <a:chOff x="5319257" y="1430425"/>
            <a:chExt cx="2600030" cy="259223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1065667-924C-7547-AED5-9CF83A8A3BE1}"/>
                </a:ext>
              </a:extLst>
            </p:cNvPr>
            <p:cNvSpPr/>
            <p:nvPr/>
          </p:nvSpPr>
          <p:spPr>
            <a:xfrm>
              <a:off x="5319257" y="1430425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93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343335-2084-E94F-9462-233AA63D5235}"/>
                </a:ext>
              </a:extLst>
            </p:cNvPr>
            <p:cNvSpPr txBox="1"/>
            <p:nvPr/>
          </p:nvSpPr>
          <p:spPr>
            <a:xfrm>
              <a:off x="5399720" y="1430425"/>
              <a:ext cx="210551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9300"/>
                  </a:solidFill>
                </a:rPr>
                <a:t>Dog Instance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98B4D0-2219-5E43-9E04-A0C6FB38F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1184" y="2835337"/>
              <a:ext cx="648103" cy="11873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ED100F-47D8-C642-A46B-10E576A856AD}"/>
                </a:ext>
              </a:extLst>
            </p:cNvPr>
            <p:cNvSpPr txBox="1"/>
            <p:nvPr/>
          </p:nvSpPr>
          <p:spPr>
            <a:xfrm>
              <a:off x="5587753" y="2254916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public void play()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CA83C4-E1E7-244A-AF54-3BCA5CCFDBA3}"/>
              </a:ext>
            </a:extLst>
          </p:cNvPr>
          <p:cNvSpPr txBox="1"/>
          <p:nvPr/>
        </p:nvSpPr>
        <p:spPr>
          <a:xfrm>
            <a:off x="883226" y="2254916"/>
            <a:ext cx="2374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Animal reference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9FADB-874A-384C-B130-BE780DC86E0D}"/>
              </a:ext>
            </a:extLst>
          </p:cNvPr>
          <p:cNvCxnSpPr>
            <a:cxnSpLocks/>
          </p:cNvCxnSpPr>
          <p:nvPr/>
        </p:nvCxnSpPr>
        <p:spPr>
          <a:xfrm flipH="1">
            <a:off x="3733101" y="2517105"/>
            <a:ext cx="112412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640601-B075-FC47-917D-704489A7CD15}"/>
              </a:ext>
            </a:extLst>
          </p:cNvPr>
          <p:cNvSpPr txBox="1"/>
          <p:nvPr/>
        </p:nvSpPr>
        <p:spPr>
          <a:xfrm>
            <a:off x="3629523" y="1953645"/>
            <a:ext cx="12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Assignment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C24C51-0A5A-4E4B-ACBC-F8AC792EF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26" y="4668402"/>
            <a:ext cx="6958363" cy="72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4A911A-2768-4549-91F2-6049759A11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11"/>
          <a:stretch/>
        </p:blipFill>
        <p:spPr>
          <a:xfrm>
            <a:off x="1513102" y="5839323"/>
            <a:ext cx="5219700" cy="343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10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CA83C4-E1E7-244A-AF54-3BCA5CCFDBA3}"/>
              </a:ext>
            </a:extLst>
          </p:cNvPr>
          <p:cNvSpPr txBox="1"/>
          <p:nvPr/>
        </p:nvSpPr>
        <p:spPr>
          <a:xfrm>
            <a:off x="883226" y="2254916"/>
            <a:ext cx="2374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Animal reference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9FADB-874A-384C-B130-BE780DC86E0D}"/>
              </a:ext>
            </a:extLst>
          </p:cNvPr>
          <p:cNvCxnSpPr>
            <a:cxnSpLocks/>
          </p:cNvCxnSpPr>
          <p:nvPr/>
        </p:nvCxnSpPr>
        <p:spPr>
          <a:xfrm flipH="1">
            <a:off x="3733101" y="2517105"/>
            <a:ext cx="112412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640601-B075-FC47-917D-704489A7CD15}"/>
              </a:ext>
            </a:extLst>
          </p:cNvPr>
          <p:cNvSpPr txBox="1"/>
          <p:nvPr/>
        </p:nvSpPr>
        <p:spPr>
          <a:xfrm>
            <a:off x="3629523" y="1953645"/>
            <a:ext cx="12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Assignment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90E307-7716-394F-A25D-7E5A3357D857}"/>
              </a:ext>
            </a:extLst>
          </p:cNvPr>
          <p:cNvGrpSpPr/>
          <p:nvPr/>
        </p:nvGrpSpPr>
        <p:grpSpPr>
          <a:xfrm>
            <a:off x="5572324" y="1574652"/>
            <a:ext cx="2561453" cy="2359387"/>
            <a:chOff x="5572324" y="1574652"/>
            <a:chExt cx="2561453" cy="2359387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3B050B3-F717-8446-8CAC-A89B42713598}"/>
                </a:ext>
              </a:extLst>
            </p:cNvPr>
            <p:cNvSpPr/>
            <p:nvPr/>
          </p:nvSpPr>
          <p:spPr>
            <a:xfrm>
              <a:off x="5572324" y="1574652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0448D-EFD2-2848-9A6D-ED0C5274BD32}"/>
                </a:ext>
              </a:extLst>
            </p:cNvPr>
            <p:cNvSpPr txBox="1"/>
            <p:nvPr/>
          </p:nvSpPr>
          <p:spPr>
            <a:xfrm>
              <a:off x="5652787" y="1574652"/>
              <a:ext cx="1499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Cat Class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F01D785-5FB7-7946-8C90-8DB6E1950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6251" y="2776888"/>
              <a:ext cx="1047526" cy="115715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AAD11E-44D3-EA48-A425-1EE9E555B629}"/>
                </a:ext>
              </a:extLst>
            </p:cNvPr>
            <p:cNvSpPr txBox="1"/>
            <p:nvPr/>
          </p:nvSpPr>
          <p:spPr>
            <a:xfrm>
              <a:off x="5825551" y="2385902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public void play()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560C40E-1BB4-D54D-88FA-7CE123277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14" y="4734106"/>
            <a:ext cx="7030775" cy="655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56E5DA-0816-AB47-A5F4-24C673F8E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496"/>
          <a:stretch/>
        </p:blipFill>
        <p:spPr>
          <a:xfrm>
            <a:off x="1397453" y="5736157"/>
            <a:ext cx="5857496" cy="404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931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0C40E-1BB4-D54D-88FA-7CE123277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453" y="4122572"/>
            <a:ext cx="7030775" cy="6557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2D35FEF-8DAA-1540-96DB-0D1127DF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53" y="2542800"/>
            <a:ext cx="6958363" cy="72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54D7AF3-C7ED-F34C-926D-F70660EAB311}"/>
              </a:ext>
            </a:extLst>
          </p:cNvPr>
          <p:cNvSpPr/>
          <p:nvPr/>
        </p:nvSpPr>
        <p:spPr>
          <a:xfrm>
            <a:off x="3951215" y="2449585"/>
            <a:ext cx="1090568" cy="56206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C40158-E41E-E842-BB37-5B336F5FEDEC}"/>
              </a:ext>
            </a:extLst>
          </p:cNvPr>
          <p:cNvSpPr/>
          <p:nvPr/>
        </p:nvSpPr>
        <p:spPr>
          <a:xfrm>
            <a:off x="3951215" y="4001550"/>
            <a:ext cx="1090568" cy="562062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DCAB06-4DC3-3844-BDC6-C99F3319819C}"/>
              </a:ext>
            </a:extLst>
          </p:cNvPr>
          <p:cNvSpPr/>
          <p:nvPr/>
        </p:nvSpPr>
        <p:spPr>
          <a:xfrm>
            <a:off x="2249648" y="2457974"/>
            <a:ext cx="1090568" cy="492282"/>
          </a:xfrm>
          <a:prstGeom prst="rect">
            <a:avLst/>
          </a:prstGeom>
          <a:noFill/>
          <a:ln w="412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D851A9-C67B-094B-9D4A-17FE8A62B3BD}"/>
              </a:ext>
            </a:extLst>
          </p:cNvPr>
          <p:cNvSpPr/>
          <p:nvPr/>
        </p:nvSpPr>
        <p:spPr>
          <a:xfrm>
            <a:off x="2249648" y="4009938"/>
            <a:ext cx="1090568" cy="492281"/>
          </a:xfrm>
          <a:prstGeom prst="rect">
            <a:avLst/>
          </a:prstGeom>
          <a:noFill/>
          <a:ln w="412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90CC40-0436-B842-B3F2-7BA53578FD2E}"/>
              </a:ext>
            </a:extLst>
          </p:cNvPr>
          <p:cNvSpPr txBox="1"/>
          <p:nvPr/>
        </p:nvSpPr>
        <p:spPr>
          <a:xfrm>
            <a:off x="959825" y="5415003"/>
            <a:ext cx="7073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Same reference type (base class), different objects (derived class)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3C25F9-2FD0-2D41-9206-98669CB58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36" y="6030244"/>
            <a:ext cx="2832779" cy="400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D9F29-BCF1-7146-A28C-0D9CE0B6E3D7}"/>
              </a:ext>
            </a:extLst>
          </p:cNvPr>
          <p:cNvSpPr txBox="1"/>
          <p:nvPr/>
        </p:nvSpPr>
        <p:spPr>
          <a:xfrm>
            <a:off x="5410899" y="6030244"/>
            <a:ext cx="149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“late binding”</a:t>
            </a:r>
          </a:p>
        </p:txBody>
      </p:sp>
    </p:spTree>
    <p:extLst>
      <p:ext uri="{BB962C8B-B14F-4D97-AF65-F5344CB8AC3E}">
        <p14:creationId xmlns:p14="http://schemas.microsoft.com/office/powerpoint/2010/main" val="185640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10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E6BA03-A393-384B-904D-C6549B3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C5E76-2FA0-6042-BD7D-7006E0C9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66" y="1627293"/>
            <a:ext cx="6501468" cy="4859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FFE445-5C8F-764F-AF13-462D458B959E}"/>
              </a:ext>
            </a:extLst>
          </p:cNvPr>
          <p:cNvSpPr/>
          <p:nvPr/>
        </p:nvSpPr>
        <p:spPr>
          <a:xfrm>
            <a:off x="1132513" y="5368954"/>
            <a:ext cx="6811861" cy="105701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0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E6BA03-A393-384B-904D-C6549B3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C5E76-2FA0-6042-BD7D-7006E0C9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086" y="561891"/>
            <a:ext cx="4568492" cy="3414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FFE445-5C8F-764F-AF13-462D458B959E}"/>
              </a:ext>
            </a:extLst>
          </p:cNvPr>
          <p:cNvSpPr/>
          <p:nvPr/>
        </p:nvSpPr>
        <p:spPr>
          <a:xfrm>
            <a:off x="3976382" y="3196205"/>
            <a:ext cx="4879133" cy="70467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253CE-4F7B-7C4E-81E5-A7EF64062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449" y="4554989"/>
            <a:ext cx="5626100" cy="142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ED7BF-0504-0B45-8B07-90366E385CA3}"/>
              </a:ext>
            </a:extLst>
          </p:cNvPr>
          <p:cNvSpPr/>
          <p:nvPr/>
        </p:nvSpPr>
        <p:spPr>
          <a:xfrm>
            <a:off x="418111" y="6486489"/>
            <a:ext cx="3029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4"/>
              </a:rPr>
              <a:t>here</a:t>
            </a:r>
            <a:r>
              <a:rPr lang="en-US" dirty="0"/>
              <a:t> (version 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40507C-24C2-AD4A-85A1-445BCB3EF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2" y="6525482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2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8840" y="2181342"/>
            <a:ext cx="8414158" cy="4015497"/>
          </a:xfrm>
        </p:spPr>
        <p:txBody>
          <a:bodyPr/>
          <a:lstStyle/>
          <a:p>
            <a:r>
              <a:rPr lang="en-US" sz="3200" dirty="0"/>
              <a:t>Overridden method</a:t>
            </a:r>
          </a:p>
          <a:p>
            <a:endParaRPr lang="en-US" sz="3200" dirty="0"/>
          </a:p>
          <a:p>
            <a:r>
              <a:rPr lang="en-US" sz="3200" dirty="0"/>
              <a:t>Access using base class instance reference</a:t>
            </a:r>
          </a:p>
          <a:p>
            <a:endParaRPr lang="en-US" sz="3200" dirty="0"/>
          </a:p>
          <a:p>
            <a:r>
              <a:rPr lang="en-US" sz="3200" dirty="0"/>
              <a:t>Late binding: actual method being invoked is determined at run time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49BA1-EA30-2E4E-AF4A-B627CA4C1F84}"/>
              </a:ext>
            </a:extLst>
          </p:cNvPr>
          <p:cNvSpPr txBox="1"/>
          <p:nvPr/>
        </p:nvSpPr>
        <p:spPr>
          <a:xfrm>
            <a:off x="268448" y="6301823"/>
            <a:ext cx="310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A more amusing example </a:t>
            </a:r>
            <a:r>
              <a:rPr lang="en-US" b="1" i="1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US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71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69839B-9E38-414F-B780-887BE9A24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7E9B302-0421-414D-BBC2-B4A75FA158FC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CD610-4B87-E849-BD63-7AB7B5019941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EFD855-387B-4847-A163-B83F18595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15" y="5147327"/>
            <a:ext cx="648103" cy="1187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905B90-4C87-3745-988C-167DB3C5F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409" y="5118840"/>
            <a:ext cx="1047526" cy="11571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46CF29-81BA-794B-88DF-926E24A54CF1}"/>
              </a:ext>
            </a:extLst>
          </p:cNvPr>
          <p:cNvSpPr txBox="1"/>
          <p:nvPr/>
        </p:nvSpPr>
        <p:spPr>
          <a:xfrm>
            <a:off x="3524885" y="2224900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public void play()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30831-108C-EF48-B9B6-2E73CC6D2BB3}"/>
              </a:ext>
            </a:extLst>
          </p:cNvPr>
          <p:cNvSpPr txBox="1"/>
          <p:nvPr/>
        </p:nvSpPr>
        <p:spPr>
          <a:xfrm>
            <a:off x="3524885" y="2255074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public void play()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35C32A-D2DD-E54D-BA14-51B5AF23EC59}"/>
              </a:ext>
            </a:extLst>
          </p:cNvPr>
          <p:cNvGrpSpPr/>
          <p:nvPr/>
        </p:nvGrpSpPr>
        <p:grpSpPr>
          <a:xfrm>
            <a:off x="1570776" y="4069004"/>
            <a:ext cx="5781412" cy="1998575"/>
            <a:chOff x="1418376" y="3916604"/>
            <a:chExt cx="5781412" cy="1998575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50206AB-A659-8C47-95ED-E108F75F05EC}"/>
                </a:ext>
              </a:extLst>
            </p:cNvPr>
            <p:cNvSpPr/>
            <p:nvPr/>
          </p:nvSpPr>
          <p:spPr>
            <a:xfrm>
              <a:off x="1418376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93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24A3F8-F152-F940-A22B-DECB9232DD62}"/>
                </a:ext>
              </a:extLst>
            </p:cNvPr>
            <p:cNvSpPr txBox="1"/>
            <p:nvPr/>
          </p:nvSpPr>
          <p:spPr>
            <a:xfrm>
              <a:off x="1498839" y="3916604"/>
              <a:ext cx="15969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9300"/>
                  </a:solidFill>
                </a:rPr>
                <a:t>Dog Class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1A22C31-236F-D548-B48C-3F9485FBCD15}"/>
                </a:ext>
              </a:extLst>
            </p:cNvPr>
            <p:cNvSpPr/>
            <p:nvPr/>
          </p:nvSpPr>
          <p:spPr>
            <a:xfrm>
              <a:off x="4842482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341114-7E18-4740-8FF2-DBCA22DA9825}"/>
                </a:ext>
              </a:extLst>
            </p:cNvPr>
            <p:cNvSpPr txBox="1"/>
            <p:nvPr/>
          </p:nvSpPr>
          <p:spPr>
            <a:xfrm>
              <a:off x="4922945" y="3916604"/>
              <a:ext cx="1499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Cat Class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EFB8CB-D4CC-4D46-916A-BFCDB2E0DB30}"/>
                </a:ext>
              </a:extLst>
            </p:cNvPr>
            <p:cNvSpPr txBox="1"/>
            <p:nvPr/>
          </p:nvSpPr>
          <p:spPr>
            <a:xfrm>
              <a:off x="1686872" y="4741095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public void play()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A0F881-D753-D242-905C-428D1445DD34}"/>
                </a:ext>
              </a:extLst>
            </p:cNvPr>
            <p:cNvSpPr txBox="1"/>
            <p:nvPr/>
          </p:nvSpPr>
          <p:spPr>
            <a:xfrm>
              <a:off x="5095709" y="4727854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public void play()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803966-2932-424C-BBF4-A1BEA5AEB0BB}"/>
              </a:ext>
            </a:extLst>
          </p:cNvPr>
          <p:cNvGrpSpPr/>
          <p:nvPr/>
        </p:nvGrpSpPr>
        <p:grpSpPr>
          <a:xfrm>
            <a:off x="1570776" y="4078873"/>
            <a:ext cx="5781412" cy="1998575"/>
            <a:chOff x="1418376" y="3916604"/>
            <a:chExt cx="5781412" cy="199857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DBA0A5C-A92B-E045-A17A-1604F96869E7}"/>
                </a:ext>
              </a:extLst>
            </p:cNvPr>
            <p:cNvSpPr/>
            <p:nvPr/>
          </p:nvSpPr>
          <p:spPr>
            <a:xfrm>
              <a:off x="1418376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C284A8-A3E1-7743-B3DE-E6754A90D005}"/>
                </a:ext>
              </a:extLst>
            </p:cNvPr>
            <p:cNvSpPr txBox="1"/>
            <p:nvPr/>
          </p:nvSpPr>
          <p:spPr>
            <a:xfrm>
              <a:off x="1498839" y="3916604"/>
              <a:ext cx="15969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2">
                      <a:lumMod val="50000"/>
                    </a:schemeClr>
                  </a:solidFill>
                </a:rPr>
                <a:t>Dog Class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61CE907-2B2E-1042-860E-13DFEECB5C3C}"/>
                </a:ext>
              </a:extLst>
            </p:cNvPr>
            <p:cNvSpPr/>
            <p:nvPr/>
          </p:nvSpPr>
          <p:spPr>
            <a:xfrm>
              <a:off x="4842482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8F6294-6CBA-9E49-A3C9-FC484A4F341C}"/>
                </a:ext>
              </a:extLst>
            </p:cNvPr>
            <p:cNvSpPr txBox="1"/>
            <p:nvPr/>
          </p:nvSpPr>
          <p:spPr>
            <a:xfrm>
              <a:off x="4922945" y="3916604"/>
              <a:ext cx="1499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2">
                      <a:lumMod val="50000"/>
                    </a:schemeClr>
                  </a:solidFill>
                </a:rPr>
                <a:t>Cat Class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E9B401-0FA4-FA4F-BD28-599FDC9C8FEE}"/>
                </a:ext>
              </a:extLst>
            </p:cNvPr>
            <p:cNvSpPr txBox="1"/>
            <p:nvPr/>
          </p:nvSpPr>
          <p:spPr>
            <a:xfrm>
              <a:off x="1686872" y="4741095"/>
              <a:ext cx="18214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public void play()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6A8BA0-936A-7049-8C6A-B12F9162FBF6}"/>
                </a:ext>
              </a:extLst>
            </p:cNvPr>
            <p:cNvSpPr txBox="1"/>
            <p:nvPr/>
          </p:nvSpPr>
          <p:spPr>
            <a:xfrm>
              <a:off x="5095709" y="4727854"/>
              <a:ext cx="18214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public void play()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AC2CCAF-D04D-1B4A-B931-31C06588AA27}"/>
              </a:ext>
            </a:extLst>
          </p:cNvPr>
          <p:cNvSpPr txBox="1"/>
          <p:nvPr/>
        </p:nvSpPr>
        <p:spPr>
          <a:xfrm>
            <a:off x="6476301" y="2265327"/>
            <a:ext cx="2309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No need to implement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C362A17-243B-C342-A9C4-700ED8AA1E2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5346346" y="2439740"/>
            <a:ext cx="1129955" cy="10253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75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5282A-9253-CB4A-9565-6AABDDE6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90" y="140400"/>
            <a:ext cx="4307810" cy="846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47F803-7A3C-F141-8317-45029A23D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859" y="1703605"/>
            <a:ext cx="7079551" cy="4862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7080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2ED979-FBD0-DA42-8ED3-6CD1196D3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BE3A3-A897-6A44-9AB8-E4D9350A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930" y="926233"/>
            <a:ext cx="5881159" cy="5865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D36142-A140-3645-B1ED-7E476E899074}"/>
              </a:ext>
            </a:extLst>
          </p:cNvPr>
          <p:cNvSpPr/>
          <p:nvPr/>
        </p:nvSpPr>
        <p:spPr>
          <a:xfrm>
            <a:off x="2967293" y="4632848"/>
            <a:ext cx="6060434" cy="197840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98E2B-E690-0343-A5C6-B817597B5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946" y="650466"/>
            <a:ext cx="4796569" cy="5960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7C348D-C9DE-FC44-BE22-71F44D68E521}"/>
              </a:ext>
            </a:extLst>
          </p:cNvPr>
          <p:cNvSpPr/>
          <p:nvPr/>
        </p:nvSpPr>
        <p:spPr>
          <a:xfrm>
            <a:off x="4286774" y="5276675"/>
            <a:ext cx="3422709" cy="1111519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548BE3-52E5-9E43-AB6E-30DC770901F4}"/>
              </a:ext>
            </a:extLst>
          </p:cNvPr>
          <p:cNvSpPr/>
          <p:nvPr/>
        </p:nvSpPr>
        <p:spPr>
          <a:xfrm>
            <a:off x="4630724" y="529156"/>
            <a:ext cx="763398" cy="39707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920CC3-4503-A343-B616-9C2A9017FE1E}"/>
              </a:ext>
            </a:extLst>
          </p:cNvPr>
          <p:cNvSpPr/>
          <p:nvPr/>
        </p:nvSpPr>
        <p:spPr>
          <a:xfrm>
            <a:off x="355725" y="6473689"/>
            <a:ext cx="2411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4"/>
              </a:rPr>
              <a:t>here</a:t>
            </a:r>
            <a:r>
              <a:rPr lang="en-US" dirty="0"/>
              <a:t> version 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347FC0-4697-BB46-A55C-06DC6355F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6" y="6512682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2D5E6-5BB1-9548-965C-1C98A1772E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4414" y="1652834"/>
            <a:ext cx="7226345" cy="4924135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Encapsulation</a:t>
            </a:r>
          </a:p>
          <a:p>
            <a:pPr lvl="1"/>
            <a:r>
              <a:rPr lang="en-US" dirty="0"/>
              <a:t>Class vs Object/Instance vs Reference</a:t>
            </a:r>
          </a:p>
          <a:p>
            <a:pPr lvl="1"/>
            <a:r>
              <a:rPr lang="en-US" dirty="0"/>
              <a:t>Default access</a:t>
            </a:r>
          </a:p>
          <a:p>
            <a:pPr lvl="1"/>
            <a:r>
              <a:rPr lang="en-US" dirty="0"/>
              <a:t>Private member vs public method (setter/getter)</a:t>
            </a:r>
          </a:p>
          <a:p>
            <a:pPr lvl="1"/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Inheritance</a:t>
            </a:r>
          </a:p>
          <a:p>
            <a:pPr lvl="1"/>
            <a:r>
              <a:rPr lang="en-US" dirty="0"/>
              <a:t>Base class</a:t>
            </a:r>
            <a:r>
              <a:rPr lang="zh-CN" altLang="en-US" dirty="0"/>
              <a:t> </a:t>
            </a:r>
            <a:r>
              <a:rPr lang="en-US" altLang="zh-CN" dirty="0"/>
              <a:t>and derived class</a:t>
            </a:r>
            <a:endParaRPr lang="en-US" dirty="0"/>
          </a:p>
          <a:p>
            <a:pPr lvl="1"/>
            <a:r>
              <a:rPr lang="en-US" dirty="0"/>
              <a:t>Calling base class copy constructor</a:t>
            </a:r>
          </a:p>
          <a:p>
            <a:pPr lvl="1"/>
            <a:r>
              <a:rPr lang="en-US" dirty="0"/>
              <a:t>Override vs Overload</a:t>
            </a:r>
          </a:p>
          <a:p>
            <a:pPr lvl="1"/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Polymorphism</a:t>
            </a:r>
          </a:p>
          <a:p>
            <a:pPr lvl="1"/>
            <a:r>
              <a:rPr lang="en-US" dirty="0"/>
              <a:t>Accessing derived class object using base class reference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76AEEC-2172-2449-9605-B9A309C8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Class Review Summary</a:t>
            </a:r>
          </a:p>
        </p:txBody>
      </p:sp>
    </p:spTree>
    <p:extLst>
      <p:ext uri="{BB962C8B-B14F-4D97-AF65-F5344CB8AC3E}">
        <p14:creationId xmlns:p14="http://schemas.microsoft.com/office/powerpoint/2010/main" val="2563089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34914C-AD28-CC42-89B6-CF17C03E5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7" y="666312"/>
            <a:ext cx="8992205" cy="575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877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7B3255-8110-184E-8D0B-083873E603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30759-0763-EF47-94FF-CDD597548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7B738-FABA-9E41-9167-9039F401E8FD}"/>
              </a:ext>
            </a:extLst>
          </p:cNvPr>
          <p:cNvSpPr txBox="1"/>
          <p:nvPr/>
        </p:nvSpPr>
        <p:spPr>
          <a:xfrm>
            <a:off x="1420182" y="2407998"/>
            <a:ext cx="66744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Design a class that represents a </a:t>
            </a:r>
            <a:r>
              <a:rPr lang="en-US" sz="3200" b="1" dirty="0">
                <a:solidFill>
                  <a:srgbClr val="00B050"/>
                </a:solidFill>
              </a:rPr>
              <a:t>queue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454C8A3-B848-844E-B3C1-D8902CA6C673}"/>
              </a:ext>
            </a:extLst>
          </p:cNvPr>
          <p:cNvSpPr txBox="1">
            <a:spLocks/>
          </p:cNvSpPr>
          <p:nvPr/>
        </p:nvSpPr>
        <p:spPr>
          <a:xfrm>
            <a:off x="1531760" y="3152517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First in, first out (“first come, first serve”)</a:t>
            </a:r>
          </a:p>
          <a:p>
            <a:pPr lvl="1"/>
            <a:r>
              <a:rPr lang="en-US" dirty="0"/>
              <a:t>Usage: queueing scheduling system, message queue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EECA7-5804-564C-B200-3E57641E8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67" y="4244640"/>
            <a:ext cx="3728557" cy="2007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ED819E-748D-2E4E-8C93-C9E1E1428273}"/>
              </a:ext>
            </a:extLst>
          </p:cNvPr>
          <p:cNvSpPr/>
          <p:nvPr/>
        </p:nvSpPr>
        <p:spPr>
          <a:xfrm>
            <a:off x="2649769" y="754123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Img: https://www.123rf.com/photo_52465854_stock-vector-passengers-in-queue-waiting-check-in-counters-at-airport.html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8348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93315-FD61-5643-B56C-BDAFF21D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6" y="451655"/>
            <a:ext cx="8183759" cy="991998"/>
          </a:xfrm>
        </p:spPr>
        <p:txBody>
          <a:bodyPr/>
          <a:lstStyle/>
          <a:p>
            <a:r>
              <a:rPr lang="en-US" dirty="0"/>
              <a:t>Queue example: </a:t>
            </a:r>
            <a:br>
              <a:rPr lang="en-US" dirty="0"/>
            </a:br>
            <a:r>
              <a:rPr lang="en-US" dirty="0"/>
              <a:t>Kubernetes Scheduler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A7C20-84EF-A341-8165-9FB5526B1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/>
          <a:stretch/>
        </p:blipFill>
        <p:spPr>
          <a:xfrm>
            <a:off x="4514073" y="152418"/>
            <a:ext cx="4235877" cy="3326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306A687-68B5-984D-AE09-5DBC2D00840F}"/>
              </a:ext>
            </a:extLst>
          </p:cNvPr>
          <p:cNvSpPr/>
          <p:nvPr/>
        </p:nvSpPr>
        <p:spPr>
          <a:xfrm>
            <a:off x="1199360" y="4665854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C44B7F9-2EF3-824E-8B05-F4E796029B38}"/>
              </a:ext>
            </a:extLst>
          </p:cNvPr>
          <p:cNvSpPr/>
          <p:nvPr/>
        </p:nvSpPr>
        <p:spPr>
          <a:xfrm>
            <a:off x="1442687" y="501233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2CFA6F-B6BB-CC40-BB96-BCA796CCA9F4}"/>
              </a:ext>
            </a:extLst>
          </p:cNvPr>
          <p:cNvSpPr/>
          <p:nvPr/>
        </p:nvSpPr>
        <p:spPr>
          <a:xfrm>
            <a:off x="1564352" y="444633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F772A-D147-5146-836A-250C576A8501}"/>
              </a:ext>
            </a:extLst>
          </p:cNvPr>
          <p:cNvSpPr/>
          <p:nvPr/>
        </p:nvSpPr>
        <p:spPr>
          <a:xfrm>
            <a:off x="3160390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8F3F7-9E08-B44B-93B8-68091BE7E4A2}"/>
              </a:ext>
            </a:extLst>
          </p:cNvPr>
          <p:cNvSpPr/>
          <p:nvPr/>
        </p:nvSpPr>
        <p:spPr>
          <a:xfrm>
            <a:off x="3711719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E7557-AE93-0340-A560-F53B959966E7}"/>
              </a:ext>
            </a:extLst>
          </p:cNvPr>
          <p:cNvSpPr/>
          <p:nvPr/>
        </p:nvSpPr>
        <p:spPr>
          <a:xfrm>
            <a:off x="4263048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2047D-CB49-FF4E-B8B2-1F8166EABA76}"/>
              </a:ext>
            </a:extLst>
          </p:cNvPr>
          <p:cNvSpPr/>
          <p:nvPr/>
        </p:nvSpPr>
        <p:spPr>
          <a:xfrm>
            <a:off x="4814377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4FA2867-6DF9-324F-B6A9-B253C47827F5}"/>
              </a:ext>
            </a:extLst>
          </p:cNvPr>
          <p:cNvSpPr/>
          <p:nvPr/>
        </p:nvSpPr>
        <p:spPr>
          <a:xfrm>
            <a:off x="2176513" y="4958319"/>
            <a:ext cx="744070" cy="300318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A544F7-E321-6B45-9D4F-1A5D412CBACF}"/>
              </a:ext>
            </a:extLst>
          </p:cNvPr>
          <p:cNvSpPr txBox="1"/>
          <p:nvPr/>
        </p:nvSpPr>
        <p:spPr>
          <a:xfrm>
            <a:off x="3582449" y="4492155"/>
            <a:ext cx="12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 Queue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B687A5A9-BA48-E945-92CF-D0E717CFD4B1}"/>
              </a:ext>
            </a:extLst>
          </p:cNvPr>
          <p:cNvSpPr/>
          <p:nvPr/>
        </p:nvSpPr>
        <p:spPr>
          <a:xfrm>
            <a:off x="5706365" y="5594814"/>
            <a:ext cx="1165414" cy="1021976"/>
          </a:xfrm>
          <a:prstGeom prst="plaqu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Scheduler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6C16FC-09B5-5340-AB0A-87699B822C13}"/>
              </a:ext>
            </a:extLst>
          </p:cNvPr>
          <p:cNvCxnSpPr>
            <a:cxnSpLocks/>
          </p:cNvCxnSpPr>
          <p:nvPr/>
        </p:nvCxnSpPr>
        <p:spPr>
          <a:xfrm>
            <a:off x="5477277" y="5258637"/>
            <a:ext cx="405825" cy="24416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A3700F0-AF18-3C45-8F98-77EF10628A5B}"/>
              </a:ext>
            </a:extLst>
          </p:cNvPr>
          <p:cNvSpPr/>
          <p:nvPr/>
        </p:nvSpPr>
        <p:spPr>
          <a:xfrm>
            <a:off x="485387" y="515632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3D32D63-1AA4-274E-9897-41B0B26C35EA}"/>
              </a:ext>
            </a:extLst>
          </p:cNvPr>
          <p:cNvSpPr/>
          <p:nvPr/>
        </p:nvSpPr>
        <p:spPr>
          <a:xfrm>
            <a:off x="728714" y="550279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8697740-6A1A-474D-9A7F-8E2A3ECC8D80}"/>
              </a:ext>
            </a:extLst>
          </p:cNvPr>
          <p:cNvSpPr/>
          <p:nvPr/>
        </p:nvSpPr>
        <p:spPr>
          <a:xfrm>
            <a:off x="850379" y="493679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6DBE10B-87A6-B34A-A48D-83433FED0CF2}"/>
              </a:ext>
            </a:extLst>
          </p:cNvPr>
          <p:cNvSpPr/>
          <p:nvPr/>
        </p:nvSpPr>
        <p:spPr>
          <a:xfrm>
            <a:off x="5732937" y="481190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AD5EDBC-D44E-4444-BE14-137BBCF29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6" t="10314" r="57633" b="42102"/>
          <a:stretch/>
        </p:blipFill>
        <p:spPr>
          <a:xfrm>
            <a:off x="7328977" y="3819802"/>
            <a:ext cx="871476" cy="1285099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40DDCE-A54A-2942-987A-74A3DFEFC1AB}"/>
              </a:ext>
            </a:extLst>
          </p:cNvPr>
          <p:cNvCxnSpPr>
            <a:cxnSpLocks/>
          </p:cNvCxnSpPr>
          <p:nvPr/>
        </p:nvCxnSpPr>
        <p:spPr>
          <a:xfrm flipV="1">
            <a:off x="6840402" y="5031426"/>
            <a:ext cx="578222" cy="58331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E4EABDF-E2C7-DC46-B6DA-2F4AB9490B2F}"/>
              </a:ext>
            </a:extLst>
          </p:cNvPr>
          <p:cNvSpPr/>
          <p:nvPr/>
        </p:nvSpPr>
        <p:spPr>
          <a:xfrm>
            <a:off x="7901756" y="4101085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2BCFCFB-88DA-F143-A3F8-0B8BC89CD94F}"/>
              </a:ext>
            </a:extLst>
          </p:cNvPr>
          <p:cNvSpPr/>
          <p:nvPr/>
        </p:nvSpPr>
        <p:spPr>
          <a:xfrm>
            <a:off x="356757" y="428087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350A782-532F-FC4C-B8DA-1CC4C9D41CB8}"/>
              </a:ext>
            </a:extLst>
          </p:cNvPr>
          <p:cNvSpPr/>
          <p:nvPr/>
        </p:nvSpPr>
        <p:spPr>
          <a:xfrm>
            <a:off x="600084" y="46273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F82C11-08C7-1241-BB5A-E453A7BE6284}"/>
              </a:ext>
            </a:extLst>
          </p:cNvPr>
          <p:cNvSpPr/>
          <p:nvPr/>
        </p:nvSpPr>
        <p:spPr>
          <a:xfrm>
            <a:off x="721749" y="406134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A54AF2-0832-6447-A27C-2FD50D4F3DCB}"/>
              </a:ext>
            </a:extLst>
          </p:cNvPr>
          <p:cNvSpPr/>
          <p:nvPr/>
        </p:nvSpPr>
        <p:spPr>
          <a:xfrm>
            <a:off x="-1634" y="6616790"/>
            <a:ext cx="26773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/>
              </a:rPr>
              <a:t>https://github.com/kubernetes/kubernetes</a:t>
            </a:r>
            <a:endParaRPr lang="en-US" sz="1100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1AA40E8-93C3-CE48-B054-C6C905EF6C45}"/>
              </a:ext>
            </a:extLst>
          </p:cNvPr>
          <p:cNvSpPr/>
          <p:nvPr/>
        </p:nvSpPr>
        <p:spPr>
          <a:xfrm>
            <a:off x="227043" y="339459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5EEC020-346D-BD4E-A6E8-675516E2E1EF}"/>
              </a:ext>
            </a:extLst>
          </p:cNvPr>
          <p:cNvSpPr/>
          <p:nvPr/>
        </p:nvSpPr>
        <p:spPr>
          <a:xfrm>
            <a:off x="470370" y="374106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F94AA7B-5F34-9D40-A435-75ADDC84B8A2}"/>
              </a:ext>
            </a:extLst>
          </p:cNvPr>
          <p:cNvSpPr/>
          <p:nvPr/>
        </p:nvSpPr>
        <p:spPr>
          <a:xfrm>
            <a:off x="592035" y="3175066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ACE8DEE-565B-F149-A98B-6BA32A2B96FC}"/>
              </a:ext>
            </a:extLst>
          </p:cNvPr>
          <p:cNvSpPr/>
          <p:nvPr/>
        </p:nvSpPr>
        <p:spPr>
          <a:xfrm>
            <a:off x="4842882" y="489416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5D20C9A-2DEE-E646-AE4D-926CD0530905}"/>
              </a:ext>
            </a:extLst>
          </p:cNvPr>
          <p:cNvSpPr/>
          <p:nvPr/>
        </p:nvSpPr>
        <p:spPr>
          <a:xfrm>
            <a:off x="1573396" y="44394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76255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8" grpId="0" animBg="1"/>
      <p:bldP spid="28" grpId="1" animBg="1"/>
      <p:bldP spid="33" grpId="0" animBg="1"/>
      <p:bldP spid="42" grpId="0" animBg="1"/>
      <p:bldP spid="42" grpId="1" animBg="1"/>
      <p:bldP spid="43" grpId="0" animBg="1"/>
      <p:bldP spid="43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14F174-C423-7C49-9F22-FD457277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Example: In the Linux Network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98255-15DF-F24A-8C0E-1E0DE401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026" y="2065181"/>
            <a:ext cx="4154339" cy="27880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BE172-9581-6C45-9866-BABF98154090}"/>
              </a:ext>
            </a:extLst>
          </p:cNvPr>
          <p:cNvSpPr/>
          <p:nvPr/>
        </p:nvSpPr>
        <p:spPr>
          <a:xfrm>
            <a:off x="537881" y="6319243"/>
            <a:ext cx="55760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https://www.coverfire.com/articles/queueing-in-the-linux-network-stack/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E2A096-CE4A-9942-9A49-AF109D1366E9}"/>
              </a:ext>
            </a:extLst>
          </p:cNvPr>
          <p:cNvSpPr/>
          <p:nvPr/>
        </p:nvSpPr>
        <p:spPr>
          <a:xfrm>
            <a:off x="116134" y="2136338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Between the IP stack and the network interface controller (NIC) lies the driver queue.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4B2E83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The driver queue consists of descriptors which point to other data structures called socket kernel buffers (</a:t>
            </a:r>
            <a:r>
              <a:rPr lang="en-US" dirty="0">
                <a:solidFill>
                  <a:srgbClr val="4B2E83"/>
                </a:solidFill>
                <a:latin typeface="Open Sans"/>
                <a:hlinkClick r:id="rId4" tooltip="How SKBs wor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SKBs)</a:t>
            </a:r>
            <a:r>
              <a:rPr lang="en-US" dirty="0">
                <a:solidFill>
                  <a:srgbClr val="4B2E83"/>
                </a:solidFill>
                <a:latin typeface="Open Sans"/>
              </a:rPr>
              <a:t> which hold the packet data and are used throughout the kernel.</a:t>
            </a:r>
          </a:p>
        </p:txBody>
      </p:sp>
    </p:spTree>
    <p:extLst>
      <p:ext uri="{BB962C8B-B14F-4D97-AF65-F5344CB8AC3E}">
        <p14:creationId xmlns:p14="http://schemas.microsoft.com/office/powerpoint/2010/main" val="1133712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4EDF1-4FE0-DC44-8E11-8CF8E8CB9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93555" y="2063897"/>
            <a:ext cx="5540159" cy="154337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Interface</a:t>
            </a:r>
          </a:p>
          <a:p>
            <a:pPr>
              <a:buFontTx/>
              <a:buChar char="-"/>
            </a:pPr>
            <a:r>
              <a:rPr lang="en-US" b="0" dirty="0"/>
              <a:t>Public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54E36-0C96-1348-B72E-7A271BCE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(ADT)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807279B-A050-A74F-A65B-1B063EC50D14}"/>
              </a:ext>
            </a:extLst>
          </p:cNvPr>
          <p:cNvSpPr txBox="1">
            <a:spLocks/>
          </p:cNvSpPr>
          <p:nvPr/>
        </p:nvSpPr>
        <p:spPr>
          <a:xfrm>
            <a:off x="1993555" y="4212877"/>
            <a:ext cx="7360170" cy="15433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/>
              <a:t>Implementation</a:t>
            </a:r>
          </a:p>
          <a:p>
            <a:pPr marL="0" indent="0">
              <a:buFont typeface="Lucida Grande"/>
              <a:buNone/>
            </a:pPr>
            <a:r>
              <a:rPr lang="en-US" b="0" dirty="0"/>
              <a:t>- Internal details (not exposed to outside)</a:t>
            </a:r>
          </a:p>
        </p:txBody>
      </p:sp>
    </p:spTree>
    <p:extLst>
      <p:ext uri="{BB962C8B-B14F-4D97-AF65-F5344CB8AC3E}">
        <p14:creationId xmlns:p14="http://schemas.microsoft.com/office/powerpoint/2010/main" val="993831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4EDF1-4FE0-DC44-8E11-8CF8E8CB9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6876" y="2198121"/>
            <a:ext cx="5540159" cy="154337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Interface</a:t>
            </a:r>
          </a:p>
          <a:p>
            <a:pPr>
              <a:buFontTx/>
              <a:buChar char="-"/>
            </a:pPr>
            <a:r>
              <a:rPr lang="en-US" b="0" dirty="0"/>
              <a:t>Public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54E36-0C96-1348-B72E-7A271BCE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(ADT)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807279B-A050-A74F-A65B-1B063EC50D14}"/>
              </a:ext>
            </a:extLst>
          </p:cNvPr>
          <p:cNvSpPr txBox="1">
            <a:spLocks/>
          </p:cNvSpPr>
          <p:nvPr/>
        </p:nvSpPr>
        <p:spPr>
          <a:xfrm>
            <a:off x="986876" y="5160833"/>
            <a:ext cx="7360170" cy="15433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Implementation</a:t>
            </a:r>
          </a:p>
          <a:p>
            <a:pPr marL="0" indent="0">
              <a:buFont typeface="Lucida Grande"/>
              <a:buNone/>
            </a:pPr>
            <a:r>
              <a:rPr lang="en-US" b="0" dirty="0">
                <a:solidFill>
                  <a:schemeClr val="accent4">
                    <a:lumMod val="75000"/>
                  </a:schemeClr>
                </a:solidFill>
              </a:rPr>
              <a:t>- Internal details (not exposed to outside)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FB6AE-F824-4B4C-8B64-F654265E6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438" y="2335503"/>
            <a:ext cx="3944685" cy="2472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178AA2-235B-7248-A1ED-06E56E562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591" b="88974"/>
          <a:stretch/>
        </p:blipFill>
        <p:spPr>
          <a:xfrm>
            <a:off x="5220732" y="1206123"/>
            <a:ext cx="3752229" cy="991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E26C32-66B1-494C-B826-B5CD897C7109}"/>
              </a:ext>
            </a:extLst>
          </p:cNvPr>
          <p:cNvSpPr/>
          <p:nvPr/>
        </p:nvSpPr>
        <p:spPr>
          <a:xfrm>
            <a:off x="4666960" y="3508708"/>
            <a:ext cx="1700283" cy="46556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0B416F-1BC4-234D-BF42-FE21C30D820E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5517102" y="2198121"/>
            <a:ext cx="1579745" cy="1310587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41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4EDF1-4FE0-DC44-8E11-8CF8E8CB9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6876" y="1624569"/>
            <a:ext cx="5540159" cy="154337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Interface</a:t>
            </a:r>
          </a:p>
          <a:p>
            <a:pPr>
              <a:buFontTx/>
              <a:buChar char="-"/>
            </a:pPr>
            <a:r>
              <a:rPr lang="en-US" b="0" dirty="0">
                <a:solidFill>
                  <a:schemeClr val="accent4">
                    <a:lumMod val="75000"/>
                  </a:schemeClr>
                </a:solidFill>
              </a:rPr>
              <a:t>Public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54E36-0C96-1348-B72E-7A271BCE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(ADT)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807279B-A050-A74F-A65B-1B063EC50D14}"/>
              </a:ext>
            </a:extLst>
          </p:cNvPr>
          <p:cNvSpPr txBox="1">
            <a:spLocks/>
          </p:cNvSpPr>
          <p:nvPr/>
        </p:nvSpPr>
        <p:spPr>
          <a:xfrm>
            <a:off x="986876" y="2918377"/>
            <a:ext cx="7360170" cy="15433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tx1"/>
                </a:solidFill>
              </a:rPr>
              <a:t>Implementation</a:t>
            </a:r>
          </a:p>
          <a:p>
            <a:pPr marL="0" indent="0">
              <a:buFont typeface="Lucida Grande"/>
              <a:buNone/>
            </a:pPr>
            <a:r>
              <a:rPr lang="en-US" b="0" dirty="0">
                <a:solidFill>
                  <a:schemeClr val="tx1"/>
                </a:solidFill>
              </a:rPr>
              <a:t>- Internal details (not exposed to outside)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9561A-141A-6B49-ACDB-3F4510EC3CB4}"/>
              </a:ext>
            </a:extLst>
          </p:cNvPr>
          <p:cNvSpPr txBox="1"/>
          <p:nvPr/>
        </p:nvSpPr>
        <p:spPr>
          <a:xfrm>
            <a:off x="1936659" y="5170780"/>
            <a:ext cx="4851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data structure to use?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CABAB-C9CB-EA49-8EE7-C443F1618FDB}"/>
              </a:ext>
            </a:extLst>
          </p:cNvPr>
          <p:cNvSpPr txBox="1"/>
          <p:nvPr/>
        </p:nvSpPr>
        <p:spPr>
          <a:xfrm>
            <a:off x="2508309" y="4335912"/>
            <a:ext cx="346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FIRST IN, FIRST 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F810F3-B61B-E94E-A19B-54EE96A8457A}"/>
              </a:ext>
            </a:extLst>
          </p:cNvPr>
          <p:cNvSpPr txBox="1"/>
          <p:nvPr/>
        </p:nvSpPr>
        <p:spPr>
          <a:xfrm>
            <a:off x="3347208" y="5778603"/>
            <a:ext cx="3070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Possibly many options. </a:t>
            </a:r>
          </a:p>
          <a:p>
            <a:r>
              <a:rPr lang="en-US" sz="2000" b="1" i="1" dirty="0">
                <a:solidFill>
                  <a:srgbClr val="C00000"/>
                </a:solidFill>
              </a:rPr>
              <a:t>Let’s go with array for now.</a:t>
            </a:r>
          </a:p>
        </p:txBody>
      </p:sp>
    </p:spTree>
    <p:extLst>
      <p:ext uri="{BB962C8B-B14F-4D97-AF65-F5344CB8AC3E}">
        <p14:creationId xmlns:p14="http://schemas.microsoft.com/office/powerpoint/2010/main" val="332313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165309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2716638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267967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3819296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370625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4921954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6483CB-E93A-D144-9921-62D5A67A793E}"/>
              </a:ext>
            </a:extLst>
          </p:cNvPr>
          <p:cNvCxnSpPr>
            <a:cxnSpLocks/>
          </p:cNvCxnSpPr>
          <p:nvPr/>
        </p:nvCxnSpPr>
        <p:spPr>
          <a:xfrm>
            <a:off x="5156542" y="2998116"/>
            <a:ext cx="0" cy="70528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18485F8-4CEB-9C4E-960E-FD9FB886431D}"/>
              </a:ext>
            </a:extLst>
          </p:cNvPr>
          <p:cNvSpPr txBox="1"/>
          <p:nvPr/>
        </p:nvSpPr>
        <p:spPr>
          <a:xfrm>
            <a:off x="4572000" y="257324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60ECD-8077-BE46-9508-4B0CC9CB970D}"/>
              </a:ext>
            </a:extLst>
          </p:cNvPr>
          <p:cNvCxnSpPr>
            <a:cxnSpLocks/>
          </p:cNvCxnSpPr>
          <p:nvPr/>
        </p:nvCxnSpPr>
        <p:spPr>
          <a:xfrm flipV="1">
            <a:off x="2440973" y="4474365"/>
            <a:ext cx="0" cy="698269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4F7AD49-BE9E-4A48-AF54-33C7216B328E}"/>
              </a:ext>
            </a:extLst>
          </p:cNvPr>
          <p:cNvSpPr txBox="1"/>
          <p:nvPr/>
        </p:nvSpPr>
        <p:spPr>
          <a:xfrm>
            <a:off x="1931859" y="521754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A459-B53A-634D-A9ED-4CBEF456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705" y="97239"/>
            <a:ext cx="2678719" cy="1679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113409-E7BC-5C46-9714-099B9613A11A}"/>
              </a:ext>
            </a:extLst>
          </p:cNvPr>
          <p:cNvSpPr txBox="1"/>
          <p:nvPr/>
        </p:nvSpPr>
        <p:spPr>
          <a:xfrm>
            <a:off x="751243" y="3814481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  <a:latin typeface="Agency FB" panose="020B0503020202020204" pitchFamily="34" charset="77"/>
              </a:rPr>
              <a:t>“front”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570237-EA7C-3F42-B7A6-6E433A11A852}"/>
              </a:ext>
            </a:extLst>
          </p:cNvPr>
          <p:cNvSpPr txBox="1"/>
          <p:nvPr/>
        </p:nvSpPr>
        <p:spPr>
          <a:xfrm>
            <a:off x="6024612" y="3814481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  <a:latin typeface="Agency FB" panose="020B0503020202020204" pitchFamily="34" charset="77"/>
              </a:rPr>
              <a:t>“end”</a:t>
            </a:r>
          </a:p>
        </p:txBody>
      </p:sp>
    </p:spTree>
    <p:extLst>
      <p:ext uri="{BB962C8B-B14F-4D97-AF65-F5344CB8AC3E}">
        <p14:creationId xmlns:p14="http://schemas.microsoft.com/office/powerpoint/2010/main" val="285582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4E2A93-6CF2-6542-A37A-109354BCD28C}"/>
              </a:ext>
            </a:extLst>
          </p:cNvPr>
          <p:cNvSpPr/>
          <p:nvPr/>
        </p:nvSpPr>
        <p:spPr>
          <a:xfrm>
            <a:off x="1552695" y="2454700"/>
            <a:ext cx="5343787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18B5D3E-76D9-2D4A-B641-C5AC1AB82B20}"/>
              </a:ext>
            </a:extLst>
          </p:cNvPr>
          <p:cNvSpPr/>
          <p:nvPr/>
        </p:nvSpPr>
        <p:spPr>
          <a:xfrm rot="16200000">
            <a:off x="4052614" y="-559729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6EC00-4169-C649-AA7B-69F45027EB38}"/>
              </a:ext>
            </a:extLst>
          </p:cNvPr>
          <p:cNvSpPr txBox="1"/>
          <p:nvPr/>
        </p:nvSpPr>
        <p:spPr>
          <a:xfrm>
            <a:off x="3435013" y="1570858"/>
            <a:ext cx="157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>
                <a:solidFill>
                  <a:srgbClr val="FF0000"/>
                </a:solidFill>
              </a:rPr>
              <a:t>very large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764D02-F6C3-7544-AAA8-3AB04E8628AE}"/>
              </a:ext>
            </a:extLst>
          </p:cNvPr>
          <p:cNvGrpSpPr/>
          <p:nvPr/>
        </p:nvGrpSpPr>
        <p:grpSpPr>
          <a:xfrm>
            <a:off x="4224589" y="2947554"/>
            <a:ext cx="934616" cy="613280"/>
            <a:chOff x="4224589" y="2947554"/>
            <a:chExt cx="934616" cy="61328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22BE955-301A-0544-86D4-11FD14752D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729767-EE49-E34A-AA82-65AB2B0F31BC}"/>
                </a:ext>
              </a:extLst>
            </p:cNvPr>
            <p:cNvSpPr txBox="1"/>
            <p:nvPr/>
          </p:nvSpPr>
          <p:spPr>
            <a:xfrm>
              <a:off x="4224590" y="3191502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DF112F-D022-3243-934D-14EA4EFC1A1D}"/>
              </a:ext>
            </a:extLst>
          </p:cNvPr>
          <p:cNvGrpSpPr/>
          <p:nvPr/>
        </p:nvGrpSpPr>
        <p:grpSpPr>
          <a:xfrm>
            <a:off x="6816790" y="2947554"/>
            <a:ext cx="934615" cy="600285"/>
            <a:chOff x="6816790" y="2947554"/>
            <a:chExt cx="934615" cy="60028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A51783-0E96-C546-B0D8-F809317B6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3170B7-0262-1C4F-BA53-F4C1CC735F14}"/>
                </a:ext>
              </a:extLst>
            </p:cNvPr>
            <p:cNvSpPr txBox="1"/>
            <p:nvPr/>
          </p:nvSpPr>
          <p:spPr>
            <a:xfrm>
              <a:off x="6816790" y="3178507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213A053-D5A7-024C-A702-2F64FA095140}"/>
              </a:ext>
            </a:extLst>
          </p:cNvPr>
          <p:cNvSpPr txBox="1"/>
          <p:nvPr/>
        </p:nvSpPr>
        <p:spPr>
          <a:xfrm>
            <a:off x="3435013" y="1570856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Integer.</a:t>
            </a:r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MAX_VALUE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5F555C3-40D2-0242-BE82-4539B5B0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39" y="3673459"/>
            <a:ext cx="7776591" cy="3146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D6F4629-ECB8-EA40-BC83-2E2386F3E849}"/>
              </a:ext>
            </a:extLst>
          </p:cNvPr>
          <p:cNvSpPr/>
          <p:nvPr/>
        </p:nvSpPr>
        <p:spPr>
          <a:xfrm>
            <a:off x="1459684" y="4500274"/>
            <a:ext cx="3808601" cy="27282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76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6" grpId="1"/>
      <p:bldP spid="13" grpId="0"/>
      <p:bldP spid="2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774909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326238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877567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428896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980225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531554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1494920" y="320107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2774909" y="3201079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1494920" y="397898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2774909" y="3978986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377901" y="4756892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AFA3BD-88A6-E34D-AFCC-B5E665AECBF5}"/>
              </a:ext>
            </a:extLst>
          </p:cNvPr>
          <p:cNvGrpSpPr/>
          <p:nvPr/>
        </p:nvGrpSpPr>
        <p:grpSpPr>
          <a:xfrm>
            <a:off x="2774909" y="4756892"/>
            <a:ext cx="3307974" cy="430306"/>
            <a:chOff x="2658367" y="5205128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658367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209696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761025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312354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4863683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415012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377901" y="5651586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4A0343C-7DA2-D646-BA65-FE0FD055260C}"/>
              </a:ext>
            </a:extLst>
          </p:cNvPr>
          <p:cNvGrpSpPr/>
          <p:nvPr/>
        </p:nvGrpSpPr>
        <p:grpSpPr>
          <a:xfrm>
            <a:off x="2774909" y="5651586"/>
            <a:ext cx="3307974" cy="430306"/>
            <a:chOff x="2658367" y="6099822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658367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209696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761025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312354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863683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415012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73A2234-B148-784A-AD7C-E6AB09B12B81}"/>
              </a:ext>
            </a:extLst>
          </p:cNvPr>
          <p:cNvSpPr txBox="1"/>
          <p:nvPr/>
        </p:nvSpPr>
        <p:spPr>
          <a:xfrm>
            <a:off x="6050848" y="583625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53317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33" grpId="0"/>
      <p:bldP spid="40" grpId="0"/>
      <p:bldP spid="5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774909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326238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877567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428896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980225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531554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1494920" y="296059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2774909" y="2960599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1494920" y="355899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2774909" y="3558999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377901" y="4157945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068B0D-F1ED-804B-A493-8D7757941751}"/>
              </a:ext>
            </a:extLst>
          </p:cNvPr>
          <p:cNvSpPr/>
          <p:nvPr/>
        </p:nvSpPr>
        <p:spPr>
          <a:xfrm>
            <a:off x="2774909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F67F5C-9E6E-4645-9AB6-B9CC5CB9467B}"/>
              </a:ext>
            </a:extLst>
          </p:cNvPr>
          <p:cNvSpPr/>
          <p:nvPr/>
        </p:nvSpPr>
        <p:spPr>
          <a:xfrm>
            <a:off x="3326238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EF0A9A-AFA7-B14D-9E20-4E9E2CF79FFE}"/>
              </a:ext>
            </a:extLst>
          </p:cNvPr>
          <p:cNvSpPr/>
          <p:nvPr/>
        </p:nvSpPr>
        <p:spPr>
          <a:xfrm>
            <a:off x="3877567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AFED9D-E1B1-4E48-B0EA-C00B04AB947E}"/>
              </a:ext>
            </a:extLst>
          </p:cNvPr>
          <p:cNvSpPr/>
          <p:nvPr/>
        </p:nvSpPr>
        <p:spPr>
          <a:xfrm>
            <a:off x="4428896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8404EC-40D4-4046-B99F-33D9F3500F39}"/>
              </a:ext>
            </a:extLst>
          </p:cNvPr>
          <p:cNvSpPr/>
          <p:nvPr/>
        </p:nvSpPr>
        <p:spPr>
          <a:xfrm>
            <a:off x="4980225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2D920B-5FB0-CD42-BF2A-20019E76ACD3}"/>
              </a:ext>
            </a:extLst>
          </p:cNvPr>
          <p:cNvSpPr/>
          <p:nvPr/>
        </p:nvSpPr>
        <p:spPr>
          <a:xfrm>
            <a:off x="5531554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377901" y="4756345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A2253C-1359-064F-A523-03F48237D10D}"/>
              </a:ext>
            </a:extLst>
          </p:cNvPr>
          <p:cNvGrpSpPr/>
          <p:nvPr/>
        </p:nvGrpSpPr>
        <p:grpSpPr>
          <a:xfrm>
            <a:off x="2774909" y="4756345"/>
            <a:ext cx="3307974" cy="430306"/>
            <a:chOff x="2774909" y="4756345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774909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326238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877567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428896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980225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531554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1377901" y="5416264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enqueue(8)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CA385F-6035-834B-B06D-B42DCC7241C0}"/>
              </a:ext>
            </a:extLst>
          </p:cNvPr>
          <p:cNvGrpSpPr/>
          <p:nvPr/>
        </p:nvGrpSpPr>
        <p:grpSpPr>
          <a:xfrm>
            <a:off x="2774909" y="5416264"/>
            <a:ext cx="3307974" cy="430306"/>
            <a:chOff x="2774909" y="5416264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774909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326238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877567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428896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4980225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531554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257365" y="547723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</p:spTree>
    <p:extLst>
      <p:ext uri="{BB962C8B-B14F-4D97-AF65-F5344CB8AC3E}">
        <p14:creationId xmlns:p14="http://schemas.microsoft.com/office/powerpoint/2010/main" val="39890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476512" y="243103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DA62F2-F8E7-AC41-B982-B9E69472DAC8}"/>
              </a:ext>
            </a:extLst>
          </p:cNvPr>
          <p:cNvGrpSpPr/>
          <p:nvPr/>
        </p:nvGrpSpPr>
        <p:grpSpPr>
          <a:xfrm>
            <a:off x="2873520" y="2431039"/>
            <a:ext cx="3307974" cy="430306"/>
            <a:chOff x="2873520" y="2431039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873520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424849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976178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527507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5078836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630165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476512" y="302943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5EA723-D83B-FA49-8AC3-01FB9F04277F}"/>
              </a:ext>
            </a:extLst>
          </p:cNvPr>
          <p:cNvGrpSpPr/>
          <p:nvPr/>
        </p:nvGrpSpPr>
        <p:grpSpPr>
          <a:xfrm>
            <a:off x="2873520" y="3029439"/>
            <a:ext cx="3307974" cy="430306"/>
            <a:chOff x="2873520" y="3029439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873520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424849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976178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527507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5078836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630165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1476512" y="3689358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enqueue(8)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D3C26C-DC39-A346-808F-11626736EB4D}"/>
              </a:ext>
            </a:extLst>
          </p:cNvPr>
          <p:cNvGrpSpPr/>
          <p:nvPr/>
        </p:nvGrpSpPr>
        <p:grpSpPr>
          <a:xfrm>
            <a:off x="2873520" y="3689358"/>
            <a:ext cx="3307974" cy="430306"/>
            <a:chOff x="2873520" y="3689358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873520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424849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976178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527507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5078836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630165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355976" y="375033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432782-BBC3-B24C-84E4-6FFE8393EB12}"/>
              </a:ext>
            </a:extLst>
          </p:cNvPr>
          <p:cNvSpPr txBox="1"/>
          <p:nvPr/>
        </p:nvSpPr>
        <p:spPr>
          <a:xfrm>
            <a:off x="1476512" y="434927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CC8C36-A9C4-034B-8307-CE4FE11AD2A5}"/>
              </a:ext>
            </a:extLst>
          </p:cNvPr>
          <p:cNvGrpSpPr/>
          <p:nvPr/>
        </p:nvGrpSpPr>
        <p:grpSpPr>
          <a:xfrm>
            <a:off x="2873520" y="4349276"/>
            <a:ext cx="3307974" cy="430306"/>
            <a:chOff x="2873520" y="4349276"/>
            <a:chExt cx="3307974" cy="43030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9D2BEB-BFC3-8644-B8A1-F0EB1B1AC04D}"/>
                </a:ext>
              </a:extLst>
            </p:cNvPr>
            <p:cNvSpPr/>
            <p:nvPr/>
          </p:nvSpPr>
          <p:spPr>
            <a:xfrm>
              <a:off x="2873520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0F592D4-F231-D044-8097-04C5B4F2EC6B}"/>
                </a:ext>
              </a:extLst>
            </p:cNvPr>
            <p:cNvSpPr/>
            <p:nvPr/>
          </p:nvSpPr>
          <p:spPr>
            <a:xfrm>
              <a:off x="3424849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4F9BA1-0E77-4D4C-AB4B-7B387A6FE315}"/>
                </a:ext>
              </a:extLst>
            </p:cNvPr>
            <p:cNvSpPr/>
            <p:nvPr/>
          </p:nvSpPr>
          <p:spPr>
            <a:xfrm>
              <a:off x="3976178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8BA4EC2-C65F-184D-8068-E33C66927B30}"/>
                </a:ext>
              </a:extLst>
            </p:cNvPr>
            <p:cNvSpPr/>
            <p:nvPr/>
          </p:nvSpPr>
          <p:spPr>
            <a:xfrm>
              <a:off x="4527507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78CB1BC-A357-F449-A35D-3E0CD8C4841B}"/>
                </a:ext>
              </a:extLst>
            </p:cNvPr>
            <p:cNvSpPr/>
            <p:nvPr/>
          </p:nvSpPr>
          <p:spPr>
            <a:xfrm>
              <a:off x="5078836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C2A6D4E-58CB-4641-B200-2B53C8701FC1}"/>
                </a:ext>
              </a:extLst>
            </p:cNvPr>
            <p:cNvSpPr/>
            <p:nvPr/>
          </p:nvSpPr>
          <p:spPr>
            <a:xfrm>
              <a:off x="5630165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53A2F83-54D1-974B-B319-7BC438106916}"/>
              </a:ext>
            </a:extLst>
          </p:cNvPr>
          <p:cNvSpPr txBox="1"/>
          <p:nvPr/>
        </p:nvSpPr>
        <p:spPr>
          <a:xfrm>
            <a:off x="1160853" y="509770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 x 4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ADBBD6-366D-DB45-89E8-3463C1871CD8}"/>
              </a:ext>
            </a:extLst>
          </p:cNvPr>
          <p:cNvGrpSpPr/>
          <p:nvPr/>
        </p:nvGrpSpPr>
        <p:grpSpPr>
          <a:xfrm>
            <a:off x="2918013" y="5086578"/>
            <a:ext cx="3307974" cy="430306"/>
            <a:chOff x="2918013" y="5086578"/>
            <a:chExt cx="3307974" cy="43030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4A73823-E7B9-8B4F-B5C8-BE8FD7C2098D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FAC7F24-9986-B54E-8219-86675DF22A5D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8</a:t>
              </a:r>
              <a:r>
                <a:rPr lang="en-US" dirty="0">
                  <a:solidFill>
                    <a:schemeClr val="tx1"/>
                  </a:solidFill>
                </a:rPr>
                <a:t>/</a:t>
              </a:r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D6E7D3C-D3E5-9446-8397-21A85FF51EE5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F5CE859-D319-2E4E-BA6A-868626B465A6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715E91A-CF76-3042-B4DD-D9B37509FF32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B5D4AC-3122-2842-B0F9-EF65D327250C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E095B5F-AE40-9349-8146-408515556D13}"/>
              </a:ext>
            </a:extLst>
          </p:cNvPr>
          <p:cNvSpPr txBox="1"/>
          <p:nvPr/>
        </p:nvSpPr>
        <p:spPr>
          <a:xfrm>
            <a:off x="1340147" y="574228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BB95F46-F479-BE44-97C1-42E0044F9A90}"/>
              </a:ext>
            </a:extLst>
          </p:cNvPr>
          <p:cNvGrpSpPr/>
          <p:nvPr/>
        </p:nvGrpSpPr>
        <p:grpSpPr>
          <a:xfrm>
            <a:off x="2918013" y="5742282"/>
            <a:ext cx="3307974" cy="430306"/>
            <a:chOff x="2918013" y="5086578"/>
            <a:chExt cx="3307974" cy="43030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BCD38F1-F3E9-A145-A26F-39ADB5B0954C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E23F373-95FC-AF42-8098-B1FA48E65F55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1EC2D29-63B9-5A4F-B06C-B66D51153DAB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AC860F8-B3AD-854F-BE7C-E4775B2071BF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9158A3E-3246-6C4E-80EE-85F42FE50F4E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8638F2E-E9C4-4C42-A797-AE71B01F2382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AC888E2-19B7-A14D-A63B-F2C6CF9520D2}"/>
              </a:ext>
            </a:extLst>
          </p:cNvPr>
          <p:cNvSpPr txBox="1"/>
          <p:nvPr/>
        </p:nvSpPr>
        <p:spPr>
          <a:xfrm>
            <a:off x="6355976" y="5803255"/>
            <a:ext cx="78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40996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4" grpId="0"/>
      <p:bldP spid="78" grpId="0"/>
      <p:bldP spid="8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859192" y="4166467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27EE3D-F3BC-794D-BE37-1B04424C90B3}"/>
              </a:ext>
            </a:extLst>
          </p:cNvPr>
          <p:cNvSpPr/>
          <p:nvPr/>
        </p:nvSpPr>
        <p:spPr>
          <a:xfrm>
            <a:off x="3031708" y="2985864"/>
            <a:ext cx="5437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A9D1C4D-6C0B-014D-9F08-4C0403133B34}"/>
              </a:ext>
            </a:extLst>
          </p:cNvPr>
          <p:cNvCxnSpPr>
            <a:cxnSpLocks/>
          </p:cNvCxnSpPr>
          <p:nvPr/>
        </p:nvCxnSpPr>
        <p:spPr>
          <a:xfrm>
            <a:off x="3303578" y="3343179"/>
            <a:ext cx="0" cy="70528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423AA8A-31D3-AE4D-A498-71739298C42A}"/>
              </a:ext>
            </a:extLst>
          </p:cNvPr>
          <p:cNvSpPr/>
          <p:nvPr/>
        </p:nvSpPr>
        <p:spPr>
          <a:xfrm>
            <a:off x="1383541" y="5501634"/>
            <a:ext cx="650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front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9DFEA3A-DA2A-EA46-91C4-70A29F686D85}"/>
              </a:ext>
            </a:extLst>
          </p:cNvPr>
          <p:cNvCxnSpPr>
            <a:cxnSpLocks/>
          </p:cNvCxnSpPr>
          <p:nvPr/>
        </p:nvCxnSpPr>
        <p:spPr>
          <a:xfrm flipV="1">
            <a:off x="1708598" y="4747903"/>
            <a:ext cx="0" cy="698269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1D71B40-79E1-FC4A-A534-0A2FEEC47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51" y="699679"/>
            <a:ext cx="2932393" cy="301303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3E98CAA-A9F3-2044-856B-92CAC3586C10}"/>
              </a:ext>
            </a:extLst>
          </p:cNvPr>
          <p:cNvSpPr/>
          <p:nvPr/>
        </p:nvSpPr>
        <p:spPr>
          <a:xfrm>
            <a:off x="6365592" y="3712713"/>
            <a:ext cx="25779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https://hyperskill.org/learn/step/5355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29335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3654D4-1B87-C041-9333-B3EC3280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15" y="613212"/>
            <a:ext cx="5270500" cy="576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6077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CACD3D4F-CD32-2B49-955C-707D5F8920F5}"/>
              </a:ext>
            </a:extLst>
          </p:cNvPr>
          <p:cNvSpPr txBox="1"/>
          <p:nvPr/>
        </p:nvSpPr>
        <p:spPr>
          <a:xfrm>
            <a:off x="493059" y="6117157"/>
            <a:ext cx="220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C++ mod(%) operator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BE684-7413-DD4C-92CE-7B30152C9A27}"/>
              </a:ext>
            </a:extLst>
          </p:cNvPr>
          <p:cNvSpPr txBox="1"/>
          <p:nvPr/>
        </p:nvSpPr>
        <p:spPr>
          <a:xfrm>
            <a:off x="995083" y="3290047"/>
            <a:ext cx="10278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0 % 4 = 0</a:t>
            </a:r>
          </a:p>
          <a:p>
            <a:r>
              <a:rPr lang="en-US" dirty="0"/>
              <a:t>1 % 4 = 1</a:t>
            </a:r>
          </a:p>
          <a:p>
            <a:r>
              <a:rPr lang="en-US" dirty="0"/>
              <a:t>2 % 4 = 2</a:t>
            </a:r>
          </a:p>
          <a:p>
            <a:r>
              <a:rPr lang="en-US" dirty="0"/>
              <a:t>3 % 4 = 3</a:t>
            </a:r>
          </a:p>
          <a:p>
            <a:r>
              <a:rPr lang="en-US" dirty="0"/>
              <a:t>4 % 4 = 0</a:t>
            </a:r>
          </a:p>
          <a:p>
            <a:r>
              <a:rPr lang="en-US" dirty="0"/>
              <a:t>5 % 4 = 1</a:t>
            </a:r>
          </a:p>
          <a:p>
            <a:r>
              <a:rPr lang="en-US" dirty="0"/>
              <a:t>6 % 4 = 2</a:t>
            </a:r>
          </a:p>
          <a:p>
            <a:r>
              <a:rPr lang="en-US" dirty="0"/>
              <a:t>… 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12E914-633C-E14B-B421-CE2AC0FFD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015" y="613212"/>
            <a:ext cx="5270500" cy="576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42382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3B5D324-39B6-7140-837C-ED36373E56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4" y="1558889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queue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7EBCF-3C62-7E49-A6C4-CED7249A0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4" y="2952723"/>
            <a:ext cx="3576209" cy="2262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C7DFE41-8E49-D04A-9AF7-2FD384F41A57}"/>
              </a:ext>
            </a:extLst>
          </p:cNvPr>
          <p:cNvGrpSpPr/>
          <p:nvPr/>
        </p:nvGrpSpPr>
        <p:grpSpPr>
          <a:xfrm>
            <a:off x="474844" y="6238909"/>
            <a:ext cx="1834648" cy="369332"/>
            <a:chOff x="592290" y="6174297"/>
            <a:chExt cx="1834648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9CE6C9-1D91-8E45-A4B6-1F84E48B07F5}"/>
                </a:ext>
              </a:extLst>
            </p:cNvPr>
            <p:cNvSpPr txBox="1"/>
            <p:nvPr/>
          </p:nvSpPr>
          <p:spPr>
            <a:xfrm>
              <a:off x="918320" y="6174297"/>
              <a:ext cx="1508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 code </a:t>
              </a:r>
              <a:r>
                <a:rPr lang="en-US" dirty="0">
                  <a:hlinkClick r:id="rId3"/>
                </a:rPr>
                <a:t>here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F032048-F53B-3A4E-BC55-61750B4BA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290" y="6213290"/>
              <a:ext cx="326030" cy="291346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7543A6C-1918-8E49-A190-3F237B005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340" y="4345497"/>
            <a:ext cx="4487737" cy="1333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0DC73F-FE7B-974F-BFCD-8A34E8C12891}"/>
              </a:ext>
            </a:extLst>
          </p:cNvPr>
          <p:cNvCxnSpPr>
            <a:cxnSpLocks/>
          </p:cNvCxnSpPr>
          <p:nvPr/>
        </p:nvCxnSpPr>
        <p:spPr>
          <a:xfrm flipV="1">
            <a:off x="3074594" y="4943227"/>
            <a:ext cx="1351929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A222313-D8EA-C444-9F5A-D92E19509F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375" r="46984"/>
          <a:stretch/>
        </p:blipFill>
        <p:spPr>
          <a:xfrm>
            <a:off x="4431895" y="1698826"/>
            <a:ext cx="4423620" cy="835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F18C33-67D1-AA44-B561-65B39167DBCC}"/>
              </a:ext>
            </a:extLst>
          </p:cNvPr>
          <p:cNvCxnSpPr>
            <a:cxnSpLocks/>
            <a:stCxn id="5" idx="0"/>
            <a:endCxn id="15" idx="2"/>
          </p:cNvCxnSpPr>
          <p:nvPr/>
        </p:nvCxnSpPr>
        <p:spPr>
          <a:xfrm flipH="1" flipV="1">
            <a:off x="6643705" y="2534404"/>
            <a:ext cx="29504" cy="1811093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89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4E2A93-6CF2-6542-A37A-109354BCD28C}"/>
              </a:ext>
            </a:extLst>
          </p:cNvPr>
          <p:cNvSpPr/>
          <p:nvPr/>
        </p:nvSpPr>
        <p:spPr>
          <a:xfrm>
            <a:off x="1552695" y="2454700"/>
            <a:ext cx="5343787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18B5D3E-76D9-2D4A-B641-C5AC1AB82B20}"/>
              </a:ext>
            </a:extLst>
          </p:cNvPr>
          <p:cNvSpPr/>
          <p:nvPr/>
        </p:nvSpPr>
        <p:spPr>
          <a:xfrm rot="16200000">
            <a:off x="4052614" y="-559729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6EC00-4169-C649-AA7B-69F45027EB38}"/>
              </a:ext>
            </a:extLst>
          </p:cNvPr>
          <p:cNvSpPr txBox="1"/>
          <p:nvPr/>
        </p:nvSpPr>
        <p:spPr>
          <a:xfrm>
            <a:off x="3435013" y="1570858"/>
            <a:ext cx="157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>
                <a:solidFill>
                  <a:srgbClr val="FF0000"/>
                </a:solidFill>
              </a:rPr>
              <a:t>very large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764D02-F6C3-7544-AAA8-3AB04E8628AE}"/>
              </a:ext>
            </a:extLst>
          </p:cNvPr>
          <p:cNvGrpSpPr/>
          <p:nvPr/>
        </p:nvGrpSpPr>
        <p:grpSpPr>
          <a:xfrm>
            <a:off x="4224589" y="2947554"/>
            <a:ext cx="934616" cy="613280"/>
            <a:chOff x="4224589" y="2947554"/>
            <a:chExt cx="934616" cy="61328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22BE955-301A-0544-86D4-11FD14752D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729767-EE49-E34A-AA82-65AB2B0F31BC}"/>
                </a:ext>
              </a:extLst>
            </p:cNvPr>
            <p:cNvSpPr txBox="1"/>
            <p:nvPr/>
          </p:nvSpPr>
          <p:spPr>
            <a:xfrm>
              <a:off x="4224590" y="3191502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DF112F-D022-3243-934D-14EA4EFC1A1D}"/>
              </a:ext>
            </a:extLst>
          </p:cNvPr>
          <p:cNvGrpSpPr/>
          <p:nvPr/>
        </p:nvGrpSpPr>
        <p:grpSpPr>
          <a:xfrm>
            <a:off x="6816790" y="2947554"/>
            <a:ext cx="934615" cy="600285"/>
            <a:chOff x="6816790" y="2947554"/>
            <a:chExt cx="934615" cy="60028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A51783-0E96-C546-B0D8-F809317B6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3170B7-0262-1C4F-BA53-F4C1CC735F14}"/>
                </a:ext>
              </a:extLst>
            </p:cNvPr>
            <p:cNvSpPr txBox="1"/>
            <p:nvPr/>
          </p:nvSpPr>
          <p:spPr>
            <a:xfrm>
              <a:off x="6816790" y="3178507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213A053-D5A7-024C-A702-2F64FA095140}"/>
              </a:ext>
            </a:extLst>
          </p:cNvPr>
          <p:cNvSpPr txBox="1"/>
          <p:nvPr/>
        </p:nvSpPr>
        <p:spPr>
          <a:xfrm>
            <a:off x="3435013" y="1570856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Integer.</a:t>
            </a:r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MAX_VALUE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017959-F737-5245-9A3C-9D27A9244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47" y="3969171"/>
            <a:ext cx="8581937" cy="1738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D6F4629-ECB8-EA40-BC83-2E2386F3E849}"/>
              </a:ext>
            </a:extLst>
          </p:cNvPr>
          <p:cNvSpPr/>
          <p:nvPr/>
        </p:nvSpPr>
        <p:spPr>
          <a:xfrm>
            <a:off x="114187" y="4703675"/>
            <a:ext cx="8836866" cy="659162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18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7F803-7A3C-F141-8317-45029A23D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59" y="1703605"/>
            <a:ext cx="7079551" cy="4862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AF1142-8886-0140-87DB-0B4778DD9285}"/>
              </a:ext>
            </a:extLst>
          </p:cNvPr>
          <p:cNvSpPr/>
          <p:nvPr/>
        </p:nvSpPr>
        <p:spPr>
          <a:xfrm>
            <a:off x="2206304" y="2759978"/>
            <a:ext cx="3347207" cy="42784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7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D504A-8D15-5B48-9DD2-BA628CA72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422" y="1901266"/>
            <a:ext cx="4380656" cy="150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3D893A-EEB8-E542-B7B1-FF19B5FF23E4}"/>
              </a:ext>
            </a:extLst>
          </p:cNvPr>
          <p:cNvSpPr/>
          <p:nvPr/>
        </p:nvSpPr>
        <p:spPr>
          <a:xfrm>
            <a:off x="1494845" y="4766086"/>
            <a:ext cx="5350571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DE9B49-76AB-E144-8F7B-1744ED661B99}"/>
              </a:ext>
            </a:extLst>
          </p:cNvPr>
          <p:cNvGrpSpPr/>
          <p:nvPr/>
        </p:nvGrpSpPr>
        <p:grpSpPr>
          <a:xfrm>
            <a:off x="1591319" y="5258940"/>
            <a:ext cx="613695" cy="613280"/>
            <a:chOff x="4224589" y="2947554"/>
            <a:chExt cx="613695" cy="61328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52C267-B3B2-0640-A2BE-244F8640BC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9A9522-0C4E-3C49-AAB4-1B70445B9AAF}"/>
                </a:ext>
              </a:extLst>
            </p:cNvPr>
            <p:cNvSpPr txBox="1"/>
            <p:nvPr/>
          </p:nvSpPr>
          <p:spPr>
            <a:xfrm>
              <a:off x="4224590" y="3191502"/>
              <a:ext cx="613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start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671B7E-B7FE-734C-8753-CED201101F76}"/>
              </a:ext>
            </a:extLst>
          </p:cNvPr>
          <p:cNvGrpSpPr/>
          <p:nvPr/>
        </p:nvGrpSpPr>
        <p:grpSpPr>
          <a:xfrm>
            <a:off x="6758940" y="5258940"/>
            <a:ext cx="543739" cy="600285"/>
            <a:chOff x="6816790" y="2947554"/>
            <a:chExt cx="543739" cy="60028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D04E34A-E455-4142-8A5B-D44870B58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232540-AAB7-5E46-9EE8-12532F5B8585}"/>
                </a:ext>
              </a:extLst>
            </p:cNvPr>
            <p:cNvSpPr txBox="1"/>
            <p:nvPr/>
          </p:nvSpPr>
          <p:spPr>
            <a:xfrm>
              <a:off x="6816790" y="317850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end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5A8B15-A4BB-D548-8C36-C67C6ADA1350}"/>
              </a:ext>
            </a:extLst>
          </p:cNvPr>
          <p:cNvGrpSpPr/>
          <p:nvPr/>
        </p:nvGrpSpPr>
        <p:grpSpPr>
          <a:xfrm>
            <a:off x="4172541" y="5258940"/>
            <a:ext cx="543739" cy="600285"/>
            <a:chOff x="6816790" y="2947554"/>
            <a:chExt cx="543739" cy="60028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843A4E7-AC1C-254C-996C-745EEEA64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98E994-CFB8-6542-BACD-C8CC4B138B61}"/>
                </a:ext>
              </a:extLst>
            </p:cNvPr>
            <p:cNvSpPr txBox="1"/>
            <p:nvPr/>
          </p:nvSpPr>
          <p:spPr>
            <a:xfrm>
              <a:off x="6816790" y="317850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mid</a:t>
              </a:r>
            </a:p>
          </p:txBody>
        </p: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DAA2AC7-FCE5-E54E-AEB4-687219E067B6}"/>
              </a:ext>
            </a:extLst>
          </p:cNvPr>
          <p:cNvSpPr/>
          <p:nvPr/>
        </p:nvSpPr>
        <p:spPr>
          <a:xfrm rot="16200000">
            <a:off x="4001549" y="1856393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9535C3-B419-7A4E-AA06-849BFA18544D}"/>
              </a:ext>
            </a:extLst>
          </p:cNvPr>
          <p:cNvSpPr txBox="1"/>
          <p:nvPr/>
        </p:nvSpPr>
        <p:spPr>
          <a:xfrm>
            <a:off x="3383948" y="3986978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Integer.</a:t>
            </a:r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MAX_VALUE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EC99CC-624E-3C4D-9792-3C7C55AEC279}"/>
              </a:ext>
            </a:extLst>
          </p:cNvPr>
          <p:cNvGrpSpPr/>
          <p:nvPr/>
        </p:nvGrpSpPr>
        <p:grpSpPr>
          <a:xfrm>
            <a:off x="5713408" y="5263546"/>
            <a:ext cx="543739" cy="600285"/>
            <a:chOff x="6816790" y="2947554"/>
            <a:chExt cx="543739" cy="600285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E503E3D-46BA-D848-83C8-CFA44D4D1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A0457C8-59DD-5944-AAA8-423EDFC10412}"/>
                </a:ext>
              </a:extLst>
            </p:cNvPr>
            <p:cNvSpPr txBox="1"/>
            <p:nvPr/>
          </p:nvSpPr>
          <p:spPr>
            <a:xfrm>
              <a:off x="6816790" y="317850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mid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D0C762-A037-6047-B196-5A209E31EA9B}"/>
              </a:ext>
            </a:extLst>
          </p:cNvPr>
          <p:cNvGrpSpPr/>
          <p:nvPr/>
        </p:nvGrpSpPr>
        <p:grpSpPr>
          <a:xfrm>
            <a:off x="4170130" y="5258940"/>
            <a:ext cx="613695" cy="613280"/>
            <a:chOff x="4224589" y="2947554"/>
            <a:chExt cx="613695" cy="61328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A28C5DE-485D-3546-9BF3-6428E07B8D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8DF37E-E8CE-2043-A658-F59CE7CEEF86}"/>
                </a:ext>
              </a:extLst>
            </p:cNvPr>
            <p:cNvSpPr txBox="1"/>
            <p:nvPr/>
          </p:nvSpPr>
          <p:spPr>
            <a:xfrm>
              <a:off x="4224590" y="3191502"/>
              <a:ext cx="613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04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07407E-6 L 0.2826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32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2222E-6 -1.11111E-6 L 0.16823 0.0004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59259E-6 L 0.05955 -0.0002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-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0.16493 -0.0002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6211</TotalTime>
  <Words>1428</Words>
  <Application>Microsoft Macintosh PowerPoint</Application>
  <PresentationFormat>On-screen Show (4:3)</PresentationFormat>
  <Paragraphs>495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Encode Sans Normal Black</vt:lpstr>
      <vt:lpstr>Open Sans</vt:lpstr>
      <vt:lpstr>Open Sans Light</vt:lpstr>
      <vt:lpstr>Uni Sans Regular</vt:lpstr>
      <vt:lpstr>Agency FB</vt:lpstr>
      <vt:lpstr>Arial</vt:lpstr>
      <vt:lpstr>Bernard MT Condensed</vt:lpstr>
      <vt:lpstr>Calibri</vt:lpstr>
      <vt:lpstr>Lucida Grande</vt:lpstr>
      <vt:lpstr>Custom Design</vt:lpstr>
      <vt:lpstr>1_Custom Design</vt:lpstr>
      <vt:lpstr>PowerPoint Presentation</vt:lpstr>
      <vt:lpstr>CSS143 Computer Programming (II)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Source Control in Slides</vt:lpstr>
      <vt:lpstr>Source Control in Slides</vt:lpstr>
      <vt:lpstr>Object Oriented Programming</vt:lpstr>
      <vt:lpstr>Object Oriented Programming</vt:lpstr>
      <vt:lpstr>Encapsulation</vt:lpstr>
      <vt:lpstr>Class vs Object vs Instance vs Reference</vt:lpstr>
      <vt:lpstr>Class vs Object vs Instance vs Reference</vt:lpstr>
      <vt:lpstr>Class vs Object vs Instance vs Reference</vt:lpstr>
      <vt:lpstr>Class vs Object vs Instance vs Reference</vt:lpstr>
      <vt:lpstr>Class Exercise</vt:lpstr>
      <vt:lpstr>Class Exercise</vt:lpstr>
      <vt:lpstr>Class Exercise</vt:lpstr>
      <vt:lpstr>Encapsulation</vt:lpstr>
      <vt:lpstr>Encapsulation</vt:lpstr>
      <vt:lpstr>Class Exercise</vt:lpstr>
      <vt:lpstr>Class Exercise</vt:lpstr>
      <vt:lpstr>Class Exercise</vt:lpstr>
      <vt:lpstr>Encapsulation Summary</vt:lpstr>
      <vt:lpstr>Class Exercise</vt:lpstr>
      <vt:lpstr>Class Exercise</vt:lpstr>
      <vt:lpstr>Inheritance</vt:lpstr>
      <vt:lpstr>Inheritance</vt:lpstr>
      <vt:lpstr>Inheritance</vt:lpstr>
      <vt:lpstr>Inheritance</vt:lpstr>
      <vt:lpstr>Inheritance</vt:lpstr>
      <vt:lpstr>Override vs Overload</vt:lpstr>
      <vt:lpstr>Override vs Overload</vt:lpstr>
      <vt:lpstr>Inheritance Summary</vt:lpstr>
      <vt:lpstr>Class Exercise</vt:lpstr>
      <vt:lpstr>Polymorphism</vt:lpstr>
      <vt:lpstr>Polymorphism</vt:lpstr>
      <vt:lpstr>Polymorphism</vt:lpstr>
      <vt:lpstr>Polymorphism</vt:lpstr>
      <vt:lpstr>Polymorphism</vt:lpstr>
      <vt:lpstr>Polymorphism</vt:lpstr>
      <vt:lpstr>Polymorphism Summary</vt:lpstr>
      <vt:lpstr>Abstract Class</vt:lpstr>
      <vt:lpstr>Abstract class</vt:lpstr>
      <vt:lpstr>Java Class Review Summary</vt:lpstr>
      <vt:lpstr>PowerPoint Presentation</vt:lpstr>
      <vt:lpstr>Abstract Data Structure</vt:lpstr>
      <vt:lpstr>Queue example:  Kubernetes Scheduler</vt:lpstr>
      <vt:lpstr>Queue Example: In the Linux Network Stack</vt:lpstr>
      <vt:lpstr>Abstract Data Type (ADT)</vt:lpstr>
      <vt:lpstr>Abstract Data Type (ADT)</vt:lpstr>
      <vt:lpstr>Abstract Data Type (ADT)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405</cp:revision>
  <cp:lastPrinted>2016-02-10T20:19:12Z</cp:lastPrinted>
  <dcterms:created xsi:type="dcterms:W3CDTF">2014-10-14T00:51:43Z</dcterms:created>
  <dcterms:modified xsi:type="dcterms:W3CDTF">2020-01-15T08:57:01Z</dcterms:modified>
</cp:coreProperties>
</file>